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302" r:id="rId4"/>
    <p:sldId id="303" r:id="rId5"/>
    <p:sldId id="304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70" r:id="rId16"/>
    <p:sldId id="271" r:id="rId17"/>
    <p:sldId id="296" r:id="rId18"/>
    <p:sldId id="277" r:id="rId19"/>
    <p:sldId id="278" r:id="rId20"/>
    <p:sldId id="283" r:id="rId21"/>
    <p:sldId id="284" r:id="rId22"/>
    <p:sldId id="285" r:id="rId23"/>
    <p:sldId id="288" r:id="rId24"/>
    <p:sldId id="305" r:id="rId25"/>
    <p:sldId id="291" r:id="rId26"/>
    <p:sldId id="272" r:id="rId27"/>
    <p:sldId id="275" r:id="rId28"/>
    <p:sldId id="276" r:id="rId29"/>
    <p:sldId id="293" r:id="rId30"/>
    <p:sldId id="286" r:id="rId31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67533" y="673100"/>
            <a:ext cx="1300519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534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0" algn="ctr">
              <a:spcBef>
                <a:spcPts val="0"/>
              </a:spcBef>
              <a:buSzTx/>
              <a:buNone/>
              <a:defRPr sz="4935"/>
            </a:lvl2pPr>
            <a:lvl3pPr marL="0" indent="0" algn="ctr">
              <a:spcBef>
                <a:spcPts val="0"/>
              </a:spcBef>
              <a:buSzTx/>
              <a:buNone/>
              <a:defRPr sz="4935"/>
            </a:lvl3pPr>
            <a:lvl4pPr marL="0" indent="0" algn="ctr">
              <a:spcBef>
                <a:spcPts val="0"/>
              </a:spcBef>
              <a:buSzTx/>
              <a:buNone/>
              <a:defRPr sz="4935"/>
            </a:lvl4pPr>
            <a:lvl5pPr marL="0" indent="0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9"/>
          <p:cNvGrpSpPr/>
          <p:nvPr/>
        </p:nvGrpSpPr>
        <p:grpSpPr>
          <a:xfrm>
            <a:off x="10946043" y="1219204"/>
            <a:ext cx="6502605" cy="7315203"/>
            <a:chOff x="0" y="0"/>
            <a:chExt cx="4876804" cy="7315201"/>
          </a:xfrm>
        </p:grpSpPr>
        <p:grpSp>
          <p:nvGrpSpPr>
            <p:cNvPr id="120" name="Rectangle 10"/>
            <p:cNvGrpSpPr/>
            <p:nvPr/>
          </p:nvGrpSpPr>
          <p:grpSpPr>
            <a:xfrm>
              <a:off x="0" y="0"/>
              <a:ext cx="4876804" cy="7315200"/>
              <a:chOff x="0" y="0"/>
              <a:chExt cx="4876803" cy="7315200"/>
            </a:xfrm>
          </p:grpSpPr>
          <p:sp>
            <p:nvSpPr>
              <p:cNvPr id="118" name="Rectangle"/>
              <p:cNvSpPr/>
              <p:nvPr/>
            </p:nvSpPr>
            <p:spPr>
              <a:xfrm>
                <a:off x="0" y="0"/>
                <a:ext cx="4876803" cy="73152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8767" tIns="48767" rIns="48767" bIns="48767" numCol="1" anchor="ctr">
                <a:noAutofit/>
              </a:bodyPr>
              <a:lstStyle/>
              <a:p>
                <a:pPr defTabSz="1734147">
                  <a:defRPr b="0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200"/>
              </a:p>
            </p:txBody>
          </p:sp>
          <p:sp>
            <p:nvSpPr>
              <p:cNvPr id="119" name="v"/>
              <p:cNvSpPr txBox="1"/>
              <p:nvPr/>
            </p:nvSpPr>
            <p:spPr>
              <a:xfrm>
                <a:off x="0" y="3362136"/>
                <a:ext cx="4876803" cy="590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8767" tIns="48767" rIns="48767" bIns="48767" numCol="1" anchor="ctr">
                <a:spAutoFit/>
              </a:bodyPr>
              <a:lstStyle>
                <a:lvl1pPr defTabSz="1300480">
                  <a:defRPr b="0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200"/>
                  <a:t>v</a:t>
                </a:r>
              </a:p>
            </p:txBody>
          </p:sp>
        </p:grpSp>
        <p:pic>
          <p:nvPicPr>
            <p:cNvPr id="121" name="Picture 11" descr="Picture 11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87953" r="49987"/>
            <a:stretch>
              <a:fillRect/>
            </a:stretch>
          </p:blipFill>
          <p:spPr>
            <a:xfrm>
              <a:off x="0" y="6433954"/>
              <a:ext cx="4876802" cy="881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19204"/>
            <a:ext cx="14219749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867013" y="2416387"/>
            <a:ext cx="10974565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l" defTabSz="1734147">
              <a:lnSpc>
                <a:spcPct val="90000"/>
              </a:lnSpc>
              <a:defRPr sz="7467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7013" y="5061378"/>
            <a:ext cx="10974565" cy="1766147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0" indent="0" defTabSz="1734147">
              <a:lnSpc>
                <a:spcPct val="90000"/>
              </a:lnSpc>
              <a:spcBef>
                <a:spcPts val="1867"/>
              </a:spcBef>
              <a:buSzTx/>
              <a:buNone/>
              <a:defRPr sz="5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609661" defTabSz="1734147">
              <a:lnSpc>
                <a:spcPct val="90000"/>
              </a:lnSpc>
              <a:spcBef>
                <a:spcPts val="1867"/>
              </a:spcBef>
              <a:buSzTx/>
              <a:buNone/>
              <a:defRPr sz="5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1219322" defTabSz="1734147">
              <a:lnSpc>
                <a:spcPct val="90000"/>
              </a:lnSpc>
              <a:spcBef>
                <a:spcPts val="1867"/>
              </a:spcBef>
              <a:buSzTx/>
              <a:buNone/>
              <a:defRPr sz="5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1828982" defTabSz="1734147">
              <a:lnSpc>
                <a:spcPct val="90000"/>
              </a:lnSpc>
              <a:spcBef>
                <a:spcPts val="1867"/>
              </a:spcBef>
              <a:buSzTx/>
              <a:buNone/>
              <a:defRPr sz="5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2438645" defTabSz="1734147">
              <a:lnSpc>
                <a:spcPct val="90000"/>
              </a:lnSpc>
              <a:spcBef>
                <a:spcPts val="1867"/>
              </a:spcBef>
              <a:buSzTx/>
              <a:buNone/>
              <a:defRPr sz="5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46688" y="6276866"/>
            <a:ext cx="1657629" cy="129774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2920" y="7785950"/>
            <a:ext cx="624271" cy="426718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734147">
              <a:defRPr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xfrm>
            <a:off x="677354" y="1270000"/>
            <a:ext cx="15985555" cy="7213600"/>
          </a:xfrm>
          <a:prstGeom prst="rect">
            <a:avLst/>
          </a:prstGeom>
        </p:spPr>
        <p:txBody>
          <a:bodyPr/>
          <a:lstStyle>
            <a:lvl1pPr marL="626597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3192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789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84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2979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592686" y="105637"/>
            <a:ext cx="3061307" cy="651918"/>
          </a:xfrm>
          <a:prstGeom prst="rect">
            <a:avLst/>
          </a:prstGeom>
        </p:spPr>
        <p:txBody>
          <a:bodyPr/>
          <a:lstStyle>
            <a:lvl1pPr algn="l">
              <a:defRPr sz="4267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035857" y="228397"/>
            <a:ext cx="763029" cy="4719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7" name="Line"/>
          <p:cNvSpPr/>
          <p:nvPr/>
        </p:nvSpPr>
        <p:spPr>
          <a:xfrm flipH="1" flipV="1">
            <a:off x="609620" y="823570"/>
            <a:ext cx="15985555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38" name="Title Text"/>
          <p:cNvSpPr>
            <a:spLocks noGrp="1"/>
          </p:cNvSpPr>
          <p:nvPr>
            <p:ph type="body" sz="quarter" idx="13"/>
          </p:nvPr>
        </p:nvSpPr>
        <p:spPr>
          <a:xfrm>
            <a:off x="4675415" y="105637"/>
            <a:ext cx="11019573" cy="6519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Line"/>
          <p:cNvSpPr/>
          <p:nvPr/>
        </p:nvSpPr>
        <p:spPr>
          <a:xfrm flipV="1">
            <a:off x="4164705" y="168933"/>
            <a:ext cx="1" cy="5253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677354" y="1270000"/>
            <a:ext cx="15985555" cy="7213600"/>
          </a:xfrm>
          <a:prstGeom prst="rect">
            <a:avLst/>
          </a:prstGeom>
        </p:spPr>
        <p:txBody>
          <a:bodyPr/>
          <a:lstStyle>
            <a:lvl1pPr marL="626597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3192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789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84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2979" indent="-626597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592685" y="105637"/>
            <a:ext cx="2519440" cy="651918"/>
          </a:xfrm>
          <a:prstGeom prst="rect">
            <a:avLst/>
          </a:prstGeom>
        </p:spPr>
        <p:txBody>
          <a:bodyPr/>
          <a:lstStyle>
            <a:lvl1pPr algn="l">
              <a:defRPr sz="4267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035857" y="228397"/>
            <a:ext cx="763029" cy="4719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49" name="Line"/>
          <p:cNvSpPr/>
          <p:nvPr/>
        </p:nvSpPr>
        <p:spPr>
          <a:xfrm flipH="1" flipV="1">
            <a:off x="609620" y="823570"/>
            <a:ext cx="15985555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50" name="Title Text"/>
          <p:cNvSpPr>
            <a:spLocks noGrp="1"/>
          </p:cNvSpPr>
          <p:nvPr>
            <p:ph type="body" sz="quarter" idx="13"/>
          </p:nvPr>
        </p:nvSpPr>
        <p:spPr>
          <a:xfrm>
            <a:off x="4302851" y="105637"/>
            <a:ext cx="12299136" cy="6519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Line"/>
          <p:cNvSpPr/>
          <p:nvPr/>
        </p:nvSpPr>
        <p:spPr>
          <a:xfrm flipV="1">
            <a:off x="3707491" y="168933"/>
            <a:ext cx="1" cy="5253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0" algn="ctr">
              <a:spcBef>
                <a:spcPts val="0"/>
              </a:spcBef>
              <a:buSzTx/>
              <a:buNone/>
              <a:defRPr sz="4935"/>
            </a:lvl2pPr>
            <a:lvl3pPr marL="0" indent="0" algn="ctr">
              <a:spcBef>
                <a:spcPts val="0"/>
              </a:spcBef>
              <a:buSzTx/>
              <a:buNone/>
              <a:defRPr sz="4935"/>
            </a:lvl3pPr>
            <a:lvl4pPr marL="0" indent="0" algn="ctr">
              <a:spcBef>
                <a:spcPts val="0"/>
              </a:spcBef>
              <a:buSzTx/>
              <a:buNone/>
              <a:defRPr sz="4935"/>
            </a:lvl4pPr>
            <a:lvl5pPr marL="0" indent="0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54008" y="635005"/>
            <a:ext cx="16832247" cy="989211"/>
          </a:xfrm>
          <a:prstGeom prst="rect">
            <a:avLst/>
          </a:prstGeom>
        </p:spPr>
        <p:txBody>
          <a:bodyPr/>
          <a:lstStyle>
            <a:lvl1pPr algn="l">
              <a:defRPr sz="5335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0" name="Object"/>
          <p:cNvSpPr txBox="1">
            <a:spLocks noGrp="1"/>
          </p:cNvSpPr>
          <p:nvPr>
            <p:ph sz="quarter" idx="3"/>
          </p:nvPr>
        </p:nvSpPr>
        <p:spPr>
          <a:xfrm>
            <a:off x="223646" y="20290"/>
            <a:ext cx="16892972" cy="5512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Gill Sans"/>
                <a:sym typeface="Gill Sans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38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457246" indent="-457246">
              <a:spcBef>
                <a:spcPts val="4267"/>
              </a:spcBef>
              <a:defRPr sz="3735"/>
            </a:lvl1pPr>
            <a:lvl2pPr marL="914492" indent="-457246">
              <a:spcBef>
                <a:spcPts val="4267"/>
              </a:spcBef>
              <a:defRPr sz="3735"/>
            </a:lvl2pPr>
            <a:lvl3pPr marL="1371738" indent="-457246">
              <a:spcBef>
                <a:spcPts val="4267"/>
              </a:spcBef>
              <a:defRPr sz="3735"/>
            </a:lvl3pPr>
            <a:lvl4pPr marL="1828982" indent="-457246">
              <a:spcBef>
                <a:spcPts val="4267"/>
              </a:spcBef>
              <a:defRPr sz="3735"/>
            </a:lvl4pPr>
            <a:lvl5pPr marL="2286229" indent="-457246">
              <a:spcBef>
                <a:spcPts val="4267"/>
              </a:spcBef>
              <a:defRPr sz="37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39407" y="9296403"/>
            <a:ext cx="652422" cy="43082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8958007" y="8890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71767"/>
            <a:ext cx="13953493" cy="80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53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39407" y="9296403"/>
            <a:ext cx="652422" cy="4308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133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9272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8545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7817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70904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63631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5635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49082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4180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3453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304830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609661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914492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219322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524152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828982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2133813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2438645" algn="ctr" defTabSz="77901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107.png"/><Relationship Id="rId7" Type="http://schemas.openxmlformats.org/officeDocument/2006/relationships/image" Target="../media/image83.png"/><Relationship Id="rId12" Type="http://schemas.openxmlformats.org/officeDocument/2006/relationships/image" Target="../media/image7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74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7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69.png"/><Relationship Id="rId3" Type="http://schemas.openxmlformats.org/officeDocument/2006/relationships/image" Target="../media/image1251.png"/><Relationship Id="rId21" Type="http://schemas.openxmlformats.org/officeDocument/2006/relationships/image" Target="../media/image141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7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4.png"/><Relationship Id="rId3" Type="http://schemas.openxmlformats.org/officeDocument/2006/relationships/image" Target="../media/image1270.png"/><Relationship Id="rId7" Type="http://schemas.openxmlformats.org/officeDocument/2006/relationships/image" Target="../media/image151.png"/><Relationship Id="rId12" Type="http://schemas.openxmlformats.org/officeDocument/2006/relationships/image" Target="../media/image136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11" Type="http://schemas.openxmlformats.org/officeDocument/2006/relationships/image" Target="../media/image1350.png"/><Relationship Id="rId5" Type="http://schemas.openxmlformats.org/officeDocument/2006/relationships/image" Target="../media/image1290.png"/><Relationship Id="rId10" Type="http://schemas.openxmlformats.org/officeDocument/2006/relationships/image" Target="../media/image1340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13" Type="http://schemas.openxmlformats.org/officeDocument/2006/relationships/image" Target="../media/image1490.png"/><Relationship Id="rId18" Type="http://schemas.openxmlformats.org/officeDocument/2006/relationships/image" Target="../media/image1540.png"/><Relationship Id="rId3" Type="http://schemas.openxmlformats.org/officeDocument/2006/relationships/image" Target="../media/image155.png"/><Relationship Id="rId21" Type="http://schemas.openxmlformats.org/officeDocument/2006/relationships/image" Target="../media/image1570.png"/><Relationship Id="rId7" Type="http://schemas.openxmlformats.org/officeDocument/2006/relationships/image" Target="../media/image1430.png"/><Relationship Id="rId12" Type="http://schemas.openxmlformats.org/officeDocument/2006/relationships/image" Target="../media/image1480.png"/><Relationship Id="rId17" Type="http://schemas.openxmlformats.org/officeDocument/2006/relationships/image" Target="../media/image159.png"/><Relationship Id="rId2" Type="http://schemas.openxmlformats.org/officeDocument/2006/relationships/image" Target="../media/image1380.png"/><Relationship Id="rId16" Type="http://schemas.openxmlformats.org/officeDocument/2006/relationships/image" Target="../media/image158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20.png"/><Relationship Id="rId11" Type="http://schemas.openxmlformats.org/officeDocument/2006/relationships/image" Target="../media/image1470.png"/><Relationship Id="rId5" Type="http://schemas.openxmlformats.org/officeDocument/2006/relationships/image" Target="../media/image1410.png"/><Relationship Id="rId15" Type="http://schemas.openxmlformats.org/officeDocument/2006/relationships/image" Target="../media/image1510.png"/><Relationship Id="rId23" Type="http://schemas.openxmlformats.org/officeDocument/2006/relationships/image" Target="../media/image162.png"/><Relationship Id="rId10" Type="http://schemas.openxmlformats.org/officeDocument/2006/relationships/image" Target="../media/image1460.png"/><Relationship Id="rId19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157.png"/><Relationship Id="rId14" Type="http://schemas.openxmlformats.org/officeDocument/2006/relationships/image" Target="../media/image1500.png"/><Relationship Id="rId22" Type="http://schemas.openxmlformats.org/officeDocument/2006/relationships/image" Target="../media/image15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867012" y="925915"/>
            <a:ext cx="10974565" cy="2546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Variational Satisfiability Solving</a:t>
            </a:r>
          </a:p>
        </p:txBody>
      </p:sp>
      <p:sp>
        <p:nvSpPr>
          <p:cNvPr id="161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867012" y="3479699"/>
            <a:ext cx="10130389" cy="2354933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SAT Problems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02DB42-BDB9-4F50-8775-13844B5296E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65550" y="5801148"/>
            <a:ext cx="2048063" cy="27307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22FD0C-831A-4C14-AE8D-A6C103898F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2" y="5801148"/>
            <a:ext cx="2048063" cy="2730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2D2E73B-EC4F-421F-97D4-77ADE422030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949338" y="5798485"/>
            <a:ext cx="2048063" cy="27307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22D36DF-60A0-4554-9561-136C9A1225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9440" r="21775" b="11293"/>
          <a:stretch/>
        </p:blipFill>
        <p:spPr>
          <a:xfrm>
            <a:off x="6263907" y="5798485"/>
            <a:ext cx="2035137" cy="27307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FFE32C-6D40-4A00-9CB2-4B00086B112D}"/>
              </a:ext>
            </a:extLst>
          </p:cNvPr>
          <p:cNvSpPr txBox="1"/>
          <p:nvPr/>
        </p:nvSpPr>
        <p:spPr>
          <a:xfrm>
            <a:off x="3428884" y="8531898"/>
            <a:ext cx="232139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Paul Bittner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A047E9-7D20-4392-8F86-31D23E177A5C}"/>
              </a:ext>
            </a:extLst>
          </p:cNvPr>
          <p:cNvSpPr txBox="1"/>
          <p:nvPr/>
        </p:nvSpPr>
        <p:spPr>
          <a:xfrm>
            <a:off x="6068625" y="8565417"/>
            <a:ext cx="2425700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Eric </a:t>
            </a:r>
            <a:r>
              <a:rPr lang="de-DE" sz="2276" dirty="0" err="1">
                <a:latin typeface="Lato Light" panose="020F0502020204030203" pitchFamily="34" charset="0"/>
                <a:cs typeface="Lato Light" panose="020F0502020204030203" pitchFamily="34" charset="0"/>
              </a:rPr>
              <a:t>Walkingshaw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0ABC48-1A39-4B4D-8248-EF79A471C318}"/>
              </a:ext>
            </a:extLst>
          </p:cNvPr>
          <p:cNvSpPr txBox="1"/>
          <p:nvPr/>
        </p:nvSpPr>
        <p:spPr>
          <a:xfrm>
            <a:off x="464331" y="8565417"/>
            <a:ext cx="285378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Jeffrey M. Young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63D96E7-D441-4F49-965E-1D7979831131}"/>
              </a:ext>
            </a:extLst>
          </p:cNvPr>
          <p:cNvSpPr txBox="1"/>
          <p:nvPr/>
        </p:nvSpPr>
        <p:spPr>
          <a:xfrm>
            <a:off x="8552942" y="8565417"/>
            <a:ext cx="285378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u="sng" dirty="0">
                <a:latin typeface="Lato Light" panose="020F0502020204030203" pitchFamily="34" charset="0"/>
                <a:cs typeface="Lato Light" panose="020F0502020204030203" pitchFamily="34" charset="0"/>
              </a:rPr>
              <a:t>Thomas </a:t>
            </a:r>
            <a:r>
              <a:rPr lang="de-DE" sz="2276" u="sng" dirty="0" err="1">
                <a:latin typeface="Lato Light" panose="020F0502020204030203" pitchFamily="34" charset="0"/>
                <a:cs typeface="Lato Light" panose="020F0502020204030203" pitchFamily="34" charset="0"/>
              </a:rPr>
              <a:t>Thüm</a:t>
            </a:r>
            <a:endParaRPr lang="en-GB" sz="2276" u="sng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61BF2F-6FAC-42F6-BBB7-CD121A9E2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4" y="9087213"/>
            <a:ext cx="2230238" cy="53525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FB5836AE-3EA7-4ED3-B140-FA0BE6340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/>
          <a:stretch/>
        </p:blipFill>
        <p:spPr bwMode="auto">
          <a:xfrm>
            <a:off x="3531983" y="9020911"/>
            <a:ext cx="2115195" cy="6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40D107E4-8CF3-48DE-A402-71A789C9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/>
          <a:stretch/>
        </p:blipFill>
        <p:spPr bwMode="auto">
          <a:xfrm>
            <a:off x="8915771" y="9014984"/>
            <a:ext cx="2115195" cy="6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2BF4C4-A73B-4E82-892B-CC7C0DAAE328}"/>
              </a:ext>
            </a:extLst>
          </p:cNvPr>
          <p:cNvSpPr/>
          <p:nvPr/>
        </p:nvSpPr>
        <p:spPr>
          <a:xfrm>
            <a:off x="14374368" y="5138928"/>
            <a:ext cx="2688336" cy="24597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08E0499-77F7-4E2C-9A82-0B918FAAFEF2}"/>
              </a:ext>
            </a:extLst>
          </p:cNvPr>
          <p:cNvSpPr txBox="1">
            <a:spLocks/>
          </p:cNvSpPr>
          <p:nvPr/>
        </p:nvSpPr>
        <p:spPr>
          <a:xfrm>
            <a:off x="867012" y="5206350"/>
            <a:ext cx="8106993" cy="588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 anchor="t">
            <a:normAutofit/>
          </a:bodyPr>
          <a:lstStyle>
            <a:lvl1pPr marL="0" marR="0" indent="0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609661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1219322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1828982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2438645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3556356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149082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741808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334533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defRPr i="1"/>
            </a:pPr>
            <a:r>
              <a:rPr lang="en-GB" sz="2800" dirty="0">
                <a:latin typeface="Bahnschrift Light" panose="020B0502040204020203" pitchFamily="34" charset="0"/>
              </a:rPr>
              <a:t>Empirical Software Engineering,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he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The </a:t>
            </a:r>
            <a:r>
              <a:rPr lang="de-DE" dirty="0"/>
              <a:t>G</a:t>
            </a:r>
            <a:r>
              <a:rPr dirty="0" err="1"/>
              <a:t>oal</a:t>
            </a:r>
            <a:endParaRPr dirty="0"/>
          </a:p>
        </p:txBody>
      </p:sp>
      <p:sp>
        <p:nvSpPr>
          <p:cNvPr id="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33" name="Build a satisfiability solver that is variation-aware"/>
          <p:cNvSpPr txBox="1"/>
          <p:nvPr/>
        </p:nvSpPr>
        <p:spPr>
          <a:xfrm>
            <a:off x="4358721" y="17327"/>
            <a:ext cx="12128342" cy="84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normAutofit/>
          </a:bodyPr>
          <a:lstStyle/>
          <a:p>
            <a: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000" dirty="0"/>
              <a:t>Build a satisfiability solver that is variation-aware</a:t>
            </a:r>
          </a:p>
        </p:txBody>
      </p:sp>
      <p:sp>
        <p:nvSpPr>
          <p:cNvPr id="434" name="What do we mean by variation?"/>
          <p:cNvSpPr txBox="1"/>
          <p:nvPr/>
        </p:nvSpPr>
        <p:spPr>
          <a:xfrm>
            <a:off x="389478" y="873713"/>
            <a:ext cx="7864871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 dirty="0"/>
              <a:t>What do we mean by variation?</a:t>
            </a:r>
          </a:p>
        </p:txBody>
      </p:sp>
      <p:pic>
        <p:nvPicPr>
          <p:cNvPr id="435" name="Screen Shot 2020-12-03 at 9.07.44 AM.png" descr="Screen Shot 2020-12-03 at 9.07.44 A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1" y="1935537"/>
            <a:ext cx="17340263" cy="20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1443" t="4312" r="4440" b="72094"/>
          <a:stretch>
            <a:fillRect/>
          </a:stretch>
        </p:blipFill>
        <p:spPr>
          <a:xfrm>
            <a:off x="6540699" y="3738755"/>
            <a:ext cx="4258997" cy="181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0856" t="40310" r="5155" b="38548"/>
          <a:stretch>
            <a:fillRect/>
          </a:stretch>
        </p:blipFill>
        <p:spPr>
          <a:xfrm>
            <a:off x="6543874" y="5326388"/>
            <a:ext cx="4252514" cy="162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1341" t="75538" r="5330" b="2595"/>
          <a:stretch>
            <a:fillRect/>
          </a:stretch>
        </p:blipFill>
        <p:spPr>
          <a:xfrm>
            <a:off x="6560543" y="6771583"/>
            <a:ext cx="4219110" cy="1681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9627" y="3991058"/>
            <a:ext cx="4666998" cy="956875"/>
          </a:xfrm>
          <a:prstGeom prst="rect">
            <a:avLst/>
          </a:prstGeom>
        </p:spPr>
      </p:pic>
      <p:pic>
        <p:nvPicPr>
          <p:cNvPr id="466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342" y="4083931"/>
            <a:ext cx="4624194" cy="2403325"/>
          </a:xfrm>
          <a:prstGeom prst="rect">
            <a:avLst/>
          </a:prstGeom>
        </p:spPr>
      </p:pic>
      <p:pic>
        <p:nvPicPr>
          <p:cNvPr id="468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9620" y="4082541"/>
            <a:ext cx="4576442" cy="3860403"/>
          </a:xfrm>
          <a:prstGeom prst="rect">
            <a:avLst/>
          </a:prstGeom>
        </p:spPr>
      </p:pic>
      <p:pic>
        <p:nvPicPr>
          <p:cNvPr id="442" name="Rounded Rectangle" descr="Rounded 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63" y="2048847"/>
            <a:ext cx="3583097" cy="1794988"/>
          </a:xfrm>
          <a:prstGeom prst="rect">
            <a:avLst/>
          </a:prstGeom>
        </p:spPr>
      </p:pic>
      <p:grpSp>
        <p:nvGrpSpPr>
          <p:cNvPr id="446" name="Variational Artifact"/>
          <p:cNvGrpSpPr/>
          <p:nvPr/>
        </p:nvGrpSpPr>
        <p:grpSpPr>
          <a:xfrm>
            <a:off x="355291" y="962498"/>
            <a:ext cx="4995111" cy="817973"/>
            <a:chOff x="0" y="0"/>
            <a:chExt cx="2952293" cy="613459"/>
          </a:xfrm>
        </p:grpSpPr>
        <p:sp>
          <p:nvSpPr>
            <p:cNvPr id="445" name="Variational Artifact"/>
            <p:cNvSpPr txBox="1"/>
            <p:nvPr/>
          </p:nvSpPr>
          <p:spPr>
            <a:xfrm>
              <a:off x="358962" y="70774"/>
              <a:ext cx="2234366" cy="471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>
                  <a:solidFill>
                    <a:srgbClr val="414141"/>
                  </a:solidFill>
                </a:defRPr>
              </a:lvl1pPr>
            </a:lstStyle>
            <a:p>
              <a:r>
                <a:rPr sz="3200"/>
                <a:t>Variational Artifact</a:t>
              </a:r>
            </a:p>
          </p:txBody>
        </p:sp>
        <p:pic>
          <p:nvPicPr>
            <p:cNvPr id="444" name="Variational Artifact" descr="Variational Artifact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952293" cy="613459"/>
            </a:xfrm>
            <a:prstGeom prst="rect">
              <a:avLst/>
            </a:prstGeom>
            <a:effectLst/>
          </p:spPr>
        </p:pic>
      </p:grpSp>
      <p:pic>
        <p:nvPicPr>
          <p:cNvPr id="447" name="Rounded Rectangle" descr="Rounded 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51130" y="3775361"/>
            <a:ext cx="4438005" cy="4727166"/>
          </a:xfrm>
          <a:prstGeom prst="rect">
            <a:avLst/>
          </a:prstGeom>
        </p:spPr>
      </p:pic>
      <p:grpSp>
        <p:nvGrpSpPr>
          <p:cNvPr id="451" name="All options have been chosen"/>
          <p:cNvGrpSpPr/>
          <p:nvPr/>
        </p:nvGrpSpPr>
        <p:grpSpPr>
          <a:xfrm>
            <a:off x="11132614" y="5711656"/>
            <a:ext cx="6037667" cy="817972"/>
            <a:chOff x="-1" y="0"/>
            <a:chExt cx="4528110" cy="613459"/>
          </a:xfrm>
        </p:grpSpPr>
        <p:sp>
          <p:nvSpPr>
            <p:cNvPr id="450" name="All options have been chosen"/>
            <p:cNvSpPr txBox="1"/>
            <p:nvPr/>
          </p:nvSpPr>
          <p:spPr>
            <a:xfrm>
              <a:off x="45764" y="70774"/>
              <a:ext cx="4436577" cy="47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rPr sz="3200"/>
                <a:t>All options have been chosen</a:t>
              </a:r>
            </a:p>
          </p:txBody>
        </p:sp>
        <p:pic>
          <p:nvPicPr>
            <p:cNvPr id="449" name="All options have been chosen" descr="All options have been chosen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0"/>
              <a:ext cx="4528110" cy="613459"/>
            </a:xfrm>
            <a:prstGeom prst="rect">
              <a:avLst/>
            </a:prstGeom>
            <a:effectLst/>
          </p:spPr>
        </p:pic>
      </p:grpSp>
      <p:grpSp>
        <p:nvGrpSpPr>
          <p:cNvPr id="454" name="Variants"/>
          <p:cNvGrpSpPr/>
          <p:nvPr/>
        </p:nvGrpSpPr>
        <p:grpSpPr>
          <a:xfrm>
            <a:off x="13286855" y="4893049"/>
            <a:ext cx="1729187" cy="785089"/>
            <a:chOff x="-1" y="-1"/>
            <a:chExt cx="1296849" cy="588797"/>
          </a:xfrm>
        </p:grpSpPr>
        <p:sp>
          <p:nvSpPr>
            <p:cNvPr id="453" name="Variants"/>
            <p:cNvSpPr txBox="1"/>
            <p:nvPr/>
          </p:nvSpPr>
          <p:spPr>
            <a:xfrm>
              <a:off x="80776" y="73854"/>
              <a:ext cx="1135293" cy="441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933"/>
                <a:t>Variants</a:t>
              </a:r>
            </a:p>
          </p:txBody>
        </p:sp>
        <p:pic>
          <p:nvPicPr>
            <p:cNvPr id="452" name="Variants" descr="Variants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-1"/>
              <a:ext cx="1296849" cy="588797"/>
            </a:xfrm>
            <a:prstGeom prst="rect">
              <a:avLst/>
            </a:prstGeom>
            <a:effectLst/>
          </p:spPr>
        </p:pic>
      </p:grpSp>
      <p:sp>
        <p:nvSpPr>
          <p:cNvPr id="455" name="choose red"/>
          <p:cNvSpPr txBox="1"/>
          <p:nvPr/>
        </p:nvSpPr>
        <p:spPr>
          <a:xfrm>
            <a:off x="3546771" y="4005940"/>
            <a:ext cx="232168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choose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red</a:t>
            </a:r>
          </a:p>
        </p:txBody>
      </p:sp>
      <p:sp>
        <p:nvSpPr>
          <p:cNvPr id="456" name="choose blue"/>
          <p:cNvSpPr txBox="1"/>
          <p:nvPr/>
        </p:nvSpPr>
        <p:spPr>
          <a:xfrm>
            <a:off x="3444980" y="5513052"/>
            <a:ext cx="2525267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choose </a:t>
            </a:r>
            <a:r>
              <a:rPr sz="3200">
                <a:solidFill>
                  <a:schemeClr val="accent1">
                    <a:lumOff val="-13575"/>
                  </a:schemeClr>
                </a:solidFill>
              </a:rPr>
              <a:t>blue</a:t>
            </a:r>
          </a:p>
        </p:txBody>
      </p:sp>
      <p:sp>
        <p:nvSpPr>
          <p:cNvPr id="457" name="choose gray"/>
          <p:cNvSpPr txBox="1"/>
          <p:nvPr/>
        </p:nvSpPr>
        <p:spPr>
          <a:xfrm>
            <a:off x="3432958" y="6800025"/>
            <a:ext cx="2549312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choose </a:t>
            </a:r>
            <a:r>
              <a:rPr sz="3200">
                <a:solidFill>
                  <a:srgbClr val="5E5E5E"/>
                </a:solidFill>
              </a:rPr>
              <a:t>gray</a:t>
            </a:r>
          </a:p>
        </p:txBody>
      </p:sp>
      <p:grpSp>
        <p:nvGrpSpPr>
          <p:cNvPr id="460" name="That which can be configured to produce a variant"/>
          <p:cNvGrpSpPr/>
          <p:nvPr/>
        </p:nvGrpSpPr>
        <p:grpSpPr>
          <a:xfrm>
            <a:off x="6178397" y="922481"/>
            <a:ext cx="10110729" cy="817972"/>
            <a:chOff x="0" y="0"/>
            <a:chExt cx="7582815" cy="613459"/>
          </a:xfrm>
        </p:grpSpPr>
        <p:sp>
          <p:nvSpPr>
            <p:cNvPr id="459" name="That which can be configured to produce a variant"/>
            <p:cNvSpPr txBox="1"/>
            <p:nvPr/>
          </p:nvSpPr>
          <p:spPr>
            <a:xfrm>
              <a:off x="62535" y="70774"/>
              <a:ext cx="7457746" cy="47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>
                  <a:solidFill>
                    <a:srgbClr val="414141"/>
                  </a:solidFill>
                </a:defRPr>
              </a:lvl1pPr>
            </a:lstStyle>
            <a:p>
              <a:r>
                <a:rPr sz="3200"/>
                <a:t>That which can be configured to produce a variant</a:t>
              </a:r>
            </a:p>
          </p:txBody>
        </p:sp>
        <p:pic>
          <p:nvPicPr>
            <p:cNvPr id="458" name="That which can be configured to produce a variant" descr="That which can be configured to produce a variant"/>
            <p:cNvPicPr>
              <a:picLocks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7582815" cy="613459"/>
            </a:xfrm>
            <a:prstGeom prst="rect">
              <a:avLst/>
            </a:prstGeom>
            <a:effectLst/>
          </p:spPr>
        </p:pic>
      </p:grpSp>
      <p:sp>
        <p:nvSpPr>
          <p:cNvPr id="461" name="A variation-aware system is a system that operates on variational artifacts, not on variants"/>
          <p:cNvSpPr txBox="1"/>
          <p:nvPr/>
        </p:nvSpPr>
        <p:spPr>
          <a:xfrm>
            <a:off x="2123339" y="8090245"/>
            <a:ext cx="13545283" cy="1450101"/>
          </a:xfrm>
          <a:prstGeom prst="rect">
            <a:avLst/>
          </a:prstGeom>
          <a:solidFill>
            <a:schemeClr val="bg1"/>
          </a:solidFill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 algn="l">
              <a:spcBef>
                <a:spcPts val="5600"/>
              </a:spcBef>
              <a:defRPr sz="3200" b="0"/>
            </a:pPr>
            <a:r>
              <a:rPr sz="4267" dirty="0">
                <a:solidFill>
                  <a:srgbClr val="414141"/>
                </a:solidFill>
              </a:rPr>
              <a:t>A variation-aware system is a system that operates</a:t>
            </a:r>
            <a:r>
              <a:rPr sz="4267" dirty="0"/>
              <a:t> </a:t>
            </a:r>
            <a:r>
              <a:rPr sz="4267" dirty="0">
                <a:solidFill>
                  <a:srgbClr val="414141"/>
                </a:solidFill>
              </a:rPr>
              <a:t>on</a:t>
            </a:r>
            <a:r>
              <a:rPr sz="4267" dirty="0"/>
              <a:t> </a:t>
            </a:r>
            <a:r>
              <a:rPr sz="4267"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variational artifacts</a:t>
            </a:r>
            <a:r>
              <a:rPr sz="4267" dirty="0"/>
              <a:t>, </a:t>
            </a:r>
            <a:r>
              <a:rPr sz="4267" i="1" dirty="0">
                <a:solidFill>
                  <a:srgbClr val="414141"/>
                </a:solidFill>
              </a:rPr>
              <a:t>not</a:t>
            </a:r>
            <a:r>
              <a:rPr sz="4267" dirty="0">
                <a:solidFill>
                  <a:srgbClr val="414141"/>
                </a:solidFill>
              </a:rPr>
              <a:t> on</a:t>
            </a:r>
            <a:r>
              <a:rPr sz="4267" dirty="0"/>
              <a:t> </a:t>
            </a:r>
            <a:r>
              <a:rPr sz="4267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variants</a:t>
            </a:r>
            <a:r>
              <a:rPr lang="de-DE" sz="4267" dirty="0"/>
              <a:t>.</a:t>
            </a:r>
            <a:endParaRPr sz="4267" dirty="0"/>
          </a:p>
        </p:txBody>
      </p:sp>
      <p:pic>
        <p:nvPicPr>
          <p:cNvPr id="462" name="Rounded Rectangle" descr="Rounded Rectangl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52130" y="2101344"/>
            <a:ext cx="4277596" cy="1349411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0B53B1BF-F5EC-4C39-954E-8B84EFE03BFD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1" animBg="1" advAuto="0"/>
      <p:bldP spid="434" grpId="16" animBg="1" advAuto="0"/>
      <p:bldP spid="435" grpId="2" animBg="1" advAuto="0"/>
      <p:bldP spid="436" grpId="4" animBg="1" advAuto="0"/>
      <p:bldP spid="437" grpId="7" animBg="1" advAuto="0"/>
      <p:bldP spid="438" grpId="10" animBg="1" advAuto="0"/>
      <p:bldP spid="464" grpId="5" animBg="1" advAuto="0"/>
      <p:bldP spid="466" grpId="8" animBg="1" advAuto="0"/>
      <p:bldP spid="468" grpId="11" animBg="1" advAuto="0"/>
      <p:bldP spid="442" grpId="18" animBg="1" advAuto="0"/>
      <p:bldP spid="446" grpId="17" animBg="1" advAuto="0"/>
      <p:bldP spid="447" grpId="14" animBg="1" advAuto="0"/>
      <p:bldP spid="451" grpId="13" animBg="1" advAuto="0"/>
      <p:bldP spid="454" grpId="15" animBg="1" advAuto="0"/>
      <p:bldP spid="455" grpId="6" animBg="1" advAuto="0"/>
      <p:bldP spid="456" grpId="9" animBg="1" advAuto="0"/>
      <p:bldP spid="457" grpId="12" animBg="1" advAuto="0"/>
      <p:bldP spid="460" grpId="19" animBg="1" advAuto="0"/>
      <p:bldP spid="461" grpId="20" animBg="1" advAuto="0"/>
      <p:bldP spid="462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he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 Goal</a:t>
            </a:r>
          </a:p>
        </p:txBody>
      </p:sp>
      <p:sp>
        <p:nvSpPr>
          <p:cNvPr id="4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74" name="Screen Shot 2020-12-03 at 9.07.44 AM.png" descr="Screen Shot 2020-12-03 at 9.07.44 AM.png"/>
          <p:cNvPicPr>
            <a:picLocks noChangeAspect="1"/>
          </p:cNvPicPr>
          <p:nvPr/>
        </p:nvPicPr>
        <p:blipFill>
          <a:blip r:embed="rId2">
            <a:extLst/>
          </a:blip>
          <a:srcRect r="77520"/>
          <a:stretch>
            <a:fillRect/>
          </a:stretch>
        </p:blipFill>
        <p:spPr>
          <a:xfrm>
            <a:off x="109741" y="3172902"/>
            <a:ext cx="3898028" cy="20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1443" t="4312" r="4440" b="72094"/>
          <a:stretch>
            <a:fillRect/>
          </a:stretch>
        </p:blipFill>
        <p:spPr>
          <a:xfrm>
            <a:off x="3526474" y="5127330"/>
            <a:ext cx="4258997" cy="181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0856" t="40310" r="5155" b="38548"/>
          <a:stretch>
            <a:fillRect/>
          </a:stretch>
        </p:blipFill>
        <p:spPr>
          <a:xfrm>
            <a:off x="3529649" y="6714962"/>
            <a:ext cx="4252514" cy="162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3">
            <a:extLst/>
          </a:blip>
          <a:srcRect l="11341" t="75538" r="5330" b="2595"/>
          <a:stretch>
            <a:fillRect/>
          </a:stretch>
        </p:blipFill>
        <p:spPr>
          <a:xfrm>
            <a:off x="3546317" y="8160157"/>
            <a:ext cx="4219110" cy="1681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0811" y="5366196"/>
            <a:ext cx="2452648" cy="918888"/>
          </a:xfrm>
          <a:prstGeom prst="rect">
            <a:avLst/>
          </a:prstGeom>
        </p:spPr>
      </p:pic>
      <p:pic>
        <p:nvPicPr>
          <p:cNvPr id="503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49" y="5370890"/>
            <a:ext cx="2724635" cy="2317748"/>
          </a:xfrm>
          <a:prstGeom prst="rect">
            <a:avLst/>
          </a:prstGeom>
        </p:spPr>
      </p:pic>
      <p:pic>
        <p:nvPicPr>
          <p:cNvPr id="505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261" y="5369499"/>
            <a:ext cx="2947877" cy="3812914"/>
          </a:xfrm>
          <a:prstGeom prst="rect">
            <a:avLst/>
          </a:prstGeom>
        </p:spPr>
      </p:pic>
      <p:pic>
        <p:nvPicPr>
          <p:cNvPr id="481" name="Rounded Rectangle" descr="Rounded 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4204" y="3286216"/>
            <a:ext cx="3583097" cy="1794989"/>
          </a:xfrm>
          <a:prstGeom prst="rect">
            <a:avLst/>
          </a:prstGeom>
        </p:spPr>
      </p:pic>
      <p:pic>
        <p:nvPicPr>
          <p:cNvPr id="483" name="Rounded Rectangle" descr="Rounded Rectangl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36903" y="5163937"/>
            <a:ext cx="4438005" cy="472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Equation"/>
              <p:cNvSpPr txBox="1"/>
              <p:nvPr/>
            </p:nvSpPr>
            <p:spPr>
              <a:xfrm>
                <a:off x="8456226" y="7368460"/>
                <a:ext cx="4984570" cy="8617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560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4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26" y="7368460"/>
                <a:ext cx="4984570" cy="8617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Equation"/>
              <p:cNvSpPr txBox="1"/>
              <p:nvPr/>
            </p:nvSpPr>
            <p:spPr>
              <a:xfrm>
                <a:off x="8405420" y="5938234"/>
                <a:ext cx="3972498" cy="8617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sz="560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4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20" y="5938234"/>
                <a:ext cx="3972498" cy="8617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Equation"/>
              <p:cNvSpPr txBox="1"/>
              <p:nvPr/>
            </p:nvSpPr>
            <p:spPr>
              <a:xfrm>
                <a:off x="8523962" y="8843128"/>
                <a:ext cx="5989908" cy="86177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↔(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sz="5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60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4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962" y="8843128"/>
                <a:ext cx="5989908" cy="8617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7" name="Connection Line" descr="Connection 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217892" y="5269341"/>
            <a:ext cx="1188479" cy="1006652"/>
          </a:xfrm>
          <a:prstGeom prst="rect">
            <a:avLst/>
          </a:prstGeom>
        </p:spPr>
      </p:pic>
      <p:pic>
        <p:nvPicPr>
          <p:cNvPr id="489" name="Rounded Rectangle" descr="Rounded 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48073" y="3286152"/>
            <a:ext cx="3583099" cy="1794989"/>
          </a:xfrm>
          <a:prstGeom prst="rect">
            <a:avLst/>
          </a:prstGeom>
        </p:spPr>
      </p:pic>
      <p:pic>
        <p:nvPicPr>
          <p:cNvPr id="509" name="Connection Line" descr="Connection 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266381" y="5241362"/>
            <a:ext cx="1717955" cy="2535869"/>
          </a:xfrm>
          <a:prstGeom prst="rect">
            <a:avLst/>
          </a:prstGeom>
        </p:spPr>
      </p:pic>
      <p:pic>
        <p:nvPicPr>
          <p:cNvPr id="511" name="Connection Line" descr="Connection 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309168" y="5216578"/>
            <a:ext cx="2216993" cy="4117354"/>
          </a:xfrm>
          <a:prstGeom prst="rect">
            <a:avLst/>
          </a:prstGeom>
        </p:spPr>
      </p:pic>
      <p:pic>
        <p:nvPicPr>
          <p:cNvPr id="493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012929" y="5163937"/>
            <a:ext cx="6125900" cy="472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Equation"/>
              <p:cNvSpPr txBox="1"/>
              <p:nvPr/>
            </p:nvSpPr>
            <p:spPr>
              <a:xfrm>
                <a:off x="14927536" y="3288746"/>
                <a:ext cx="1006686" cy="17238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202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sz="11202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4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536" y="3288746"/>
                <a:ext cx="1006686" cy="17238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SAT solver that operates on a variational artifact"/>
          <p:cNvSpPr txBox="1"/>
          <p:nvPr/>
        </p:nvSpPr>
        <p:spPr>
          <a:xfrm>
            <a:off x="8650559" y="935907"/>
            <a:ext cx="6276977" cy="145010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SAT solver that operates on a variational artifact</a:t>
            </a:r>
          </a:p>
        </p:txBody>
      </p:sp>
      <p:sp>
        <p:nvSpPr>
          <p:cNvPr id="497" name="Modern SAT solvers operate on variants"/>
          <p:cNvSpPr txBox="1"/>
          <p:nvPr/>
        </p:nvSpPr>
        <p:spPr>
          <a:xfrm>
            <a:off x="2559190" y="935907"/>
            <a:ext cx="5192014" cy="145010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Modern SAT solvers operate on variants</a:t>
            </a:r>
          </a:p>
        </p:txBody>
      </p:sp>
      <p:pic>
        <p:nvPicPr>
          <p:cNvPr id="513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543696" y="2547742"/>
            <a:ext cx="1579166" cy="2586112"/>
          </a:xfrm>
          <a:prstGeom prst="rect">
            <a:avLst/>
          </a:prstGeom>
        </p:spPr>
      </p:pic>
      <p:pic>
        <p:nvPicPr>
          <p:cNvPr id="515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013606" y="2501610"/>
            <a:ext cx="469198" cy="2571941"/>
          </a:xfrm>
          <a:prstGeom prst="rect">
            <a:avLst/>
          </a:prstGeom>
        </p:spPr>
      </p:pic>
      <p:pic>
        <p:nvPicPr>
          <p:cNvPr id="517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660674" y="2562630"/>
            <a:ext cx="1799899" cy="1905699"/>
          </a:xfrm>
          <a:prstGeom prst="rect">
            <a:avLst/>
          </a:prstGeom>
        </p:spPr>
      </p:pic>
      <p:sp>
        <p:nvSpPr>
          <p:cNvPr id="28" name="Build a satisfiability solver that is variation-aware">
            <a:extLst>
              <a:ext uri="{FF2B5EF4-FFF2-40B4-BE49-F238E27FC236}">
                <a16:creationId xmlns:a16="http://schemas.microsoft.com/office/drawing/2014/main" id="{2F55F03A-18A7-450A-87BD-38EE00F5F16A}"/>
              </a:ext>
            </a:extLst>
          </p:cNvPr>
          <p:cNvSpPr txBox="1"/>
          <p:nvPr/>
        </p:nvSpPr>
        <p:spPr>
          <a:xfrm>
            <a:off x="4358721" y="17327"/>
            <a:ext cx="12128342" cy="84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normAutofit/>
          </a:bodyPr>
          <a:lstStyle/>
          <a:p>
            <a: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000" dirty="0"/>
              <a:t>Build a satisfiability solver that is variation-aware</a:t>
            </a: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7B1D961B-7809-49AF-9D49-F762515F0E3F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animBg="1" advAuto="0"/>
      <p:bldP spid="475" grpId="2" animBg="1" advAuto="0"/>
      <p:bldP spid="476" grpId="4" animBg="1" advAuto="0"/>
      <p:bldP spid="477" grpId="6" animBg="1" advAuto="0"/>
      <p:bldP spid="501" grpId="3" animBg="1" advAuto="0"/>
      <p:bldP spid="503" grpId="5" animBg="1" advAuto="0"/>
      <p:bldP spid="505" grpId="7" animBg="1" advAuto="0"/>
      <p:bldP spid="481" grpId="9" animBg="1" advAuto="0"/>
      <p:bldP spid="483" grpId="8" animBg="1" advAuto="0"/>
      <p:bldP spid="485" grpId="11" animBg="1" advAuto="0"/>
      <p:bldP spid="486" grpId="10" animBg="1" advAuto="0"/>
      <p:bldP spid="487" grpId="12" animBg="1" advAuto="0"/>
      <p:bldP spid="507" grpId="18" animBg="1" advAuto="0"/>
      <p:bldP spid="489" grpId="23" animBg="1" advAuto="0"/>
      <p:bldP spid="509" grpId="19" animBg="1" advAuto="0"/>
      <p:bldP spid="511" grpId="20" animBg="1" advAuto="0"/>
      <p:bldP spid="493" grpId="16" animBg="1" advAuto="0"/>
      <p:bldP spid="495" grpId="22" animBg="1" advAuto="0"/>
      <p:bldP spid="496" grpId="17" animBg="1" advAuto="0"/>
      <p:bldP spid="497" grpId="13" animBg="1" advAuto="0"/>
      <p:bldP spid="513" grpId="14" animBg="1" advAuto="0"/>
      <p:bldP spid="515" grpId="15" animBg="1" advAuto="0"/>
      <p:bldP spid="517" grpId="2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/>
              <a:t>The Goal</a:t>
            </a:r>
            <a:endParaRPr dirty="0"/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6" y="-132125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70" name="Rectangle"/>
          <p:cNvSpPr/>
          <p:nvPr/>
        </p:nvSpPr>
        <p:spPr>
          <a:xfrm>
            <a:off x="5958605" y="3319154"/>
            <a:ext cx="1523405" cy="1693386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571" name="Line"/>
          <p:cNvSpPr/>
          <p:nvPr/>
        </p:nvSpPr>
        <p:spPr>
          <a:xfrm>
            <a:off x="7501327" y="4095068"/>
            <a:ext cx="3044298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572" name="Encode"/>
          <p:cNvSpPr txBox="1"/>
          <p:nvPr/>
        </p:nvSpPr>
        <p:spPr>
          <a:xfrm>
            <a:off x="5980251" y="3780448"/>
            <a:ext cx="148010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Encode</a:t>
            </a:r>
          </a:p>
        </p:txBody>
      </p:sp>
      <p:grpSp>
        <p:nvGrpSpPr>
          <p:cNvPr id="575" name="Group"/>
          <p:cNvGrpSpPr/>
          <p:nvPr/>
        </p:nvGrpSpPr>
        <p:grpSpPr>
          <a:xfrm>
            <a:off x="10519689" y="3319154"/>
            <a:ext cx="2435161" cy="1693386"/>
            <a:chOff x="0" y="0"/>
            <a:chExt cx="1826314" cy="1270000"/>
          </a:xfrm>
        </p:grpSpPr>
        <p:sp>
          <p:nvSpPr>
            <p:cNvPr id="573" name="Rectangle"/>
            <p:cNvSpPr/>
            <p:nvPr/>
          </p:nvSpPr>
          <p:spPr>
            <a:xfrm>
              <a:off x="0" y="0"/>
              <a:ext cx="1826314" cy="1270000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574" name="Variational…"/>
            <p:cNvSpPr txBox="1"/>
            <p:nvPr/>
          </p:nvSpPr>
          <p:spPr>
            <a:xfrm>
              <a:off x="70238" y="158761"/>
              <a:ext cx="1703942" cy="841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Variational </a:t>
              </a:r>
            </a:p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solver</a:t>
              </a:r>
            </a:p>
          </p:txBody>
        </p:sp>
      </p:grpSp>
      <p:sp>
        <p:nvSpPr>
          <p:cNvPr id="576" name="Variational propositional logic"/>
          <p:cNvSpPr txBox="1"/>
          <p:nvPr/>
        </p:nvSpPr>
        <p:spPr>
          <a:xfrm>
            <a:off x="7702860" y="2253326"/>
            <a:ext cx="2558530" cy="161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b="0">
                <a:solidFill>
                  <a:srgbClr val="0433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Variational propositional logic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12950027" y="2273601"/>
            <a:ext cx="2558531" cy="1821468"/>
            <a:chOff x="0" y="36583"/>
            <a:chExt cx="1918839" cy="1366059"/>
          </a:xfrm>
        </p:grpSpPr>
        <p:sp>
          <p:nvSpPr>
            <p:cNvPr id="577" name="Line"/>
            <p:cNvSpPr/>
            <p:nvPr/>
          </p:nvSpPr>
          <p:spPr>
            <a:xfrm>
              <a:off x="0" y="1402641"/>
              <a:ext cx="1918839" cy="1"/>
            </a:xfrm>
            <a:prstGeom prst="line">
              <a:avLst/>
            </a:prstGeom>
            <a:noFill/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578" name="Variational model"/>
            <p:cNvSpPr txBox="1"/>
            <p:nvPr/>
          </p:nvSpPr>
          <p:spPr>
            <a:xfrm>
              <a:off x="197332" y="36583"/>
              <a:ext cx="1721507" cy="841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3200" dirty="0"/>
                <a:t>Variational model</a:t>
              </a:r>
            </a:p>
          </p:txBody>
        </p:sp>
      </p:grpSp>
      <p:sp>
        <p:nvSpPr>
          <p:cNvPr id="580" name="Line"/>
          <p:cNvSpPr/>
          <p:nvPr/>
        </p:nvSpPr>
        <p:spPr>
          <a:xfrm>
            <a:off x="4087008" y="3461031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581" name="Line"/>
          <p:cNvSpPr/>
          <p:nvPr/>
        </p:nvSpPr>
        <p:spPr>
          <a:xfrm>
            <a:off x="4087008" y="3816642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582" name="Line"/>
          <p:cNvSpPr/>
          <p:nvPr/>
        </p:nvSpPr>
        <p:spPr>
          <a:xfrm>
            <a:off x="4087008" y="4172253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583" name="Line"/>
          <p:cNvSpPr/>
          <p:nvPr/>
        </p:nvSpPr>
        <p:spPr>
          <a:xfrm>
            <a:off x="4087008" y="4527864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584" name="Line"/>
          <p:cNvSpPr/>
          <p:nvPr/>
        </p:nvSpPr>
        <p:spPr>
          <a:xfrm>
            <a:off x="4087008" y="4883476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585" name="Boolean propositions"/>
          <p:cNvSpPr txBox="1"/>
          <p:nvPr/>
        </p:nvSpPr>
        <p:spPr>
          <a:xfrm>
            <a:off x="764519" y="3393296"/>
            <a:ext cx="3282986" cy="155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Boolean propositions</a:t>
            </a:r>
          </a:p>
        </p:txBody>
      </p:sp>
      <p:sp>
        <p:nvSpPr>
          <p:cNvPr id="586" name="1. Define variational propositional logic"/>
          <p:cNvSpPr txBox="1"/>
          <p:nvPr/>
        </p:nvSpPr>
        <p:spPr>
          <a:xfrm>
            <a:off x="3523380" y="5487666"/>
            <a:ext cx="9732368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/>
              <a:t>1. Define </a:t>
            </a:r>
            <a:r>
              <a:rPr sz="4267">
                <a:solidFill>
                  <a:srgbClr val="0433FF"/>
                </a:solidFill>
              </a:rPr>
              <a:t>variational propositional logic</a:t>
            </a:r>
          </a:p>
        </p:txBody>
      </p:sp>
      <p:sp>
        <p:nvSpPr>
          <p:cNvPr id="587" name="2. Develop a prototype variational SAT solver"/>
          <p:cNvSpPr txBox="1"/>
          <p:nvPr/>
        </p:nvSpPr>
        <p:spPr>
          <a:xfrm>
            <a:off x="2778785" y="6680461"/>
            <a:ext cx="11221559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/>
              <a:t>2. Develop a </a:t>
            </a:r>
            <a:r>
              <a:rPr sz="4267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prototype variational SAT solver</a:t>
            </a:r>
          </a:p>
        </p:txBody>
      </p:sp>
      <p:sp>
        <p:nvSpPr>
          <p:cNvPr id="588" name="4. Evaluate the solver on empirical data.…"/>
          <p:cNvSpPr txBox="1"/>
          <p:nvPr/>
        </p:nvSpPr>
        <p:spPr>
          <a:xfrm>
            <a:off x="1839344" y="7776976"/>
            <a:ext cx="13526113" cy="145010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sz="4267" dirty="0"/>
              <a:t>3</a:t>
            </a:r>
            <a:r>
              <a:rPr sz="4267" dirty="0"/>
              <a:t>. Evaluate the solver on empirical data. </a:t>
            </a:r>
          </a:p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 dirty="0"/>
              <a:t>Show these ideas work in practice.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6C0C95E-46DD-453D-A6C9-1E33F02069A4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8" name="Build a satisfiability solver that is variation-aware">
            <a:extLst>
              <a:ext uri="{FF2B5EF4-FFF2-40B4-BE49-F238E27FC236}">
                <a16:creationId xmlns:a16="http://schemas.microsoft.com/office/drawing/2014/main" id="{C11332EA-5324-49CF-A5CB-A258F6B1AAB0}"/>
              </a:ext>
            </a:extLst>
          </p:cNvPr>
          <p:cNvSpPr txBox="1"/>
          <p:nvPr/>
        </p:nvSpPr>
        <p:spPr>
          <a:xfrm>
            <a:off x="4358721" y="17327"/>
            <a:ext cx="12128342" cy="84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normAutofit/>
          </a:bodyPr>
          <a:lstStyle/>
          <a:p>
            <a: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000" dirty="0"/>
              <a:t>Build a satisfiability solver that is variation-aware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7" animBg="1" advAuto="0"/>
      <p:bldP spid="571" grpId="11" animBg="1" advAuto="0"/>
      <p:bldP spid="572" grpId="9" animBg="1" advAuto="0"/>
      <p:bldP spid="575" grpId="13" animBg="1" advAuto="0"/>
      <p:bldP spid="576" grpId="10" animBg="1" advAuto="0"/>
      <p:bldP spid="579" grpId="14" animBg="1" advAuto="0"/>
      <p:bldP spid="580" grpId="8" animBg="1" advAuto="0"/>
      <p:bldP spid="581" grpId="2" animBg="1" advAuto="0"/>
      <p:bldP spid="582" grpId="4" animBg="1" advAuto="0"/>
      <p:bldP spid="583" grpId="5" animBg="1" advAuto="0"/>
      <p:bldP spid="584" grpId="6" animBg="1" advAuto="0"/>
      <p:bldP spid="585" grpId="3" animBg="1" advAuto="0"/>
      <p:bldP spid="586" grpId="12" animBg="1" advAuto="0"/>
      <p:bldP spid="587" grpId="15" animBg="1" advAuto="0"/>
      <p:bldP spid="588" grpId="17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ontributi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2656"/>
            </a:lvl1pPr>
          </a:lstStyle>
          <a:p>
            <a:r>
              <a:t>Contribution 1  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93" name="Define variational propositional logic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Define variational 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Equation"/>
              <p:cNvSpPr txBox="1"/>
              <p:nvPr/>
            </p:nvSpPr>
            <p:spPr>
              <a:xfrm>
                <a:off x="5560414" y="2068362"/>
                <a:ext cx="6772303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5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14" y="2068362"/>
                <a:ext cx="6772303" cy="718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Equation"/>
              <p:cNvSpPr txBox="1"/>
              <p:nvPr/>
            </p:nvSpPr>
            <p:spPr>
              <a:xfrm>
                <a:off x="5627819" y="3150486"/>
                <a:ext cx="7011278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5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819" y="3150486"/>
                <a:ext cx="7011278" cy="718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6" name="Arrow"/>
          <p:cNvSpPr/>
          <p:nvPr/>
        </p:nvSpPr>
        <p:spPr>
          <a:xfrm rot="5400000">
            <a:off x="8120583" y="4538123"/>
            <a:ext cx="1693386" cy="1693385"/>
          </a:xfrm>
          <a:prstGeom prst="rightArrow">
            <a:avLst>
              <a:gd name="adj1" fmla="val 32000"/>
              <a:gd name="adj2" fmla="val 64000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Equation"/>
              <p:cNvSpPr txBox="1"/>
              <p:nvPr/>
            </p:nvSpPr>
            <p:spPr>
              <a:xfrm>
                <a:off x="4154904" y="6641631"/>
                <a:ext cx="9987991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5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04" y="6641631"/>
                <a:ext cx="9987991" cy="718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8" name="New connective!…"/>
          <p:cNvSpPr txBox="1"/>
          <p:nvPr/>
        </p:nvSpPr>
        <p:spPr>
          <a:xfrm>
            <a:off x="12273416" y="4040447"/>
            <a:ext cx="3935910" cy="136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0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000"/>
              <a:t>New connective!</a:t>
            </a:r>
          </a:p>
          <a:p>
            <a:pPr>
              <a:defRPr sz="30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000"/>
              <a:t>a Choice</a:t>
            </a:r>
          </a:p>
        </p:txBody>
      </p:sp>
      <p:sp>
        <p:nvSpPr>
          <p:cNvPr id="599" name="With choices shared terms are statically explicit!"/>
          <p:cNvSpPr txBox="1"/>
          <p:nvPr/>
        </p:nvSpPr>
        <p:spPr>
          <a:xfrm>
            <a:off x="3016660" y="7776675"/>
            <a:ext cx="11901232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With choices</a:t>
            </a:r>
            <a:r>
              <a:rPr lang="de-DE" sz="4267" dirty="0"/>
              <a:t>,</a:t>
            </a:r>
            <a:r>
              <a:rPr sz="4267" dirty="0"/>
              <a:t> shared terms are statically explicit!</a:t>
            </a:r>
          </a:p>
        </p:txBody>
      </p:sp>
      <p:sp>
        <p:nvSpPr>
          <p:cNvPr id="600" name="VPL = Propositional Logic + Choice Calculus"/>
          <p:cNvSpPr txBox="1"/>
          <p:nvPr/>
        </p:nvSpPr>
        <p:spPr>
          <a:xfrm>
            <a:off x="3314225" y="1121759"/>
            <a:ext cx="11535540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VPL = Propositional Logic + Choice Calculus</a:t>
            </a:r>
          </a:p>
        </p:txBody>
      </p:sp>
      <p:pic>
        <p:nvPicPr>
          <p:cNvPr id="601" name="Rectangle" descr="Rectangl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26789" y="3952317"/>
            <a:ext cx="4429166" cy="1544156"/>
          </a:xfrm>
          <a:prstGeom prst="rect">
            <a:avLst/>
          </a:prstGeom>
        </p:spPr>
      </p:pic>
      <p:pic>
        <p:nvPicPr>
          <p:cNvPr id="616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47144" y="4600838"/>
            <a:ext cx="1577069" cy="1971135"/>
          </a:xfrm>
          <a:prstGeom prst="rect">
            <a:avLst/>
          </a:prstGeom>
        </p:spPr>
      </p:pic>
      <p:pic>
        <p:nvPicPr>
          <p:cNvPr id="614" name="Rectangle" descr="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246278" y="6489328"/>
            <a:ext cx="2537301" cy="964645"/>
          </a:xfrm>
          <a:prstGeom prst="rect">
            <a:avLst/>
          </a:prstGeom>
        </p:spPr>
      </p:pic>
      <p:sp>
        <p:nvSpPr>
          <p:cNvPr id="24" name="Directly addresses redundancy and is efficient">
            <a:extLst>
              <a:ext uri="{FF2B5EF4-FFF2-40B4-BE49-F238E27FC236}">
                <a16:creationId xmlns:a16="http://schemas.microsoft.com/office/drawing/2014/main" id="{FBF8A7C0-7EDB-4FC6-89CE-407BFD94D387}"/>
              </a:ext>
            </a:extLst>
          </p:cNvPr>
          <p:cNvSpPr txBox="1"/>
          <p:nvPr/>
        </p:nvSpPr>
        <p:spPr>
          <a:xfrm>
            <a:off x="80324" y="9113815"/>
            <a:ext cx="16325848" cy="56768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2800" dirty="0"/>
              <a:t>The Choice Calculus: A Representation for Software Variation, </a:t>
            </a:r>
            <a:r>
              <a:rPr lang="en-GB" sz="2800" dirty="0" err="1"/>
              <a:t>Erwig</a:t>
            </a:r>
            <a:r>
              <a:rPr lang="en-GB" sz="2800" dirty="0"/>
              <a:t> and </a:t>
            </a:r>
            <a:r>
              <a:rPr lang="en-GB" sz="2800" dirty="0" err="1"/>
              <a:t>Walkingshaw</a:t>
            </a:r>
            <a:r>
              <a:rPr lang="en-GB" sz="2800" dirty="0"/>
              <a:t>, TOSEM 2011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2" animBg="1" advAuto="0"/>
      <p:bldP spid="595" grpId="3" animBg="1" advAuto="0"/>
      <p:bldP spid="596" grpId="4" animBg="1" advAuto="0"/>
      <p:bldP spid="597" grpId="5" animBg="1" advAuto="0"/>
      <p:bldP spid="598" grpId="6" animBg="1" advAuto="0"/>
      <p:bldP spid="599" grpId="10" animBg="1" advAuto="0"/>
      <p:bldP spid="600" grpId="1" animBg="1" advAuto="0"/>
      <p:bldP spid="601" grpId="7" animBg="1" advAuto="0"/>
      <p:bldP spid="616" grpId="8" animBg="1" advAuto="0"/>
      <p:bldP spid="614" grpId="9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tribution 1"/>
          <p:cNvSpPr txBox="1">
            <a:spLocks noGrp="1"/>
          </p:cNvSpPr>
          <p:nvPr>
            <p:ph type="title"/>
          </p:nvPr>
        </p:nvSpPr>
        <p:spPr>
          <a:xfrm>
            <a:off x="592686" y="105637"/>
            <a:ext cx="3061307" cy="651918"/>
          </a:xfrm>
          <a:prstGeom prst="rect">
            <a:avLst/>
          </a:prstGeom>
        </p:spPr>
        <p:txBody>
          <a:bodyPr/>
          <a:lstStyle>
            <a:lvl1pPr defTabSz="484886">
              <a:defRPr sz="2656"/>
            </a:lvl1pPr>
          </a:lstStyle>
          <a:p>
            <a:r>
              <a:t>Contribution 1  </a:t>
            </a:r>
          </a:p>
        </p:txBody>
      </p:sp>
      <p:sp>
        <p:nvSpPr>
          <p:cNvPr id="6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21" name="Define variational propositional logic"/>
          <p:cNvSpPr>
            <a:spLocks noGrp="1"/>
          </p:cNvSpPr>
          <p:nvPr>
            <p:ph type="body" idx="13"/>
          </p:nvPr>
        </p:nvSpPr>
        <p:spPr>
          <a:xfrm>
            <a:off x="4675415" y="105637"/>
            <a:ext cx="11019573" cy="65191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Define variational 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2" name="Equation"/>
              <p:cNvSpPr txBox="1"/>
              <p:nvPr/>
            </p:nvSpPr>
            <p:spPr>
              <a:xfrm>
                <a:off x="1815026" y="1746740"/>
                <a:ext cx="9987991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026" y="1746740"/>
                <a:ext cx="9987991" cy="718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3" name="Dimension"/>
          <p:cNvSpPr txBox="1"/>
          <p:nvPr/>
        </p:nvSpPr>
        <p:spPr>
          <a:xfrm>
            <a:off x="8554297" y="733696"/>
            <a:ext cx="2626256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0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000" dirty="0"/>
              <a:t>Dimension</a:t>
            </a:r>
          </a:p>
        </p:txBody>
      </p:sp>
      <p:sp>
        <p:nvSpPr>
          <p:cNvPr id="655" name="Connection Line"/>
          <p:cNvSpPr/>
          <p:nvPr/>
        </p:nvSpPr>
        <p:spPr>
          <a:xfrm>
            <a:off x="7352727" y="1099343"/>
            <a:ext cx="1170129" cy="71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tailEnd type="triangle"/>
          </a:ln>
        </p:spPr>
        <p:txBody>
          <a:bodyPr/>
          <a:lstStyle/>
          <a:p>
            <a:endParaRPr sz="3200"/>
          </a:p>
        </p:txBody>
      </p:sp>
      <p:sp>
        <p:nvSpPr>
          <p:cNvPr id="625" name="Left Alternative"/>
          <p:cNvSpPr txBox="1"/>
          <p:nvPr/>
        </p:nvSpPr>
        <p:spPr>
          <a:xfrm>
            <a:off x="2850598" y="2824905"/>
            <a:ext cx="3729123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000" b="0">
                <a:solidFill>
                  <a:srgbClr val="AE2CF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000"/>
              <a:t>Left Alternative</a:t>
            </a:r>
          </a:p>
        </p:txBody>
      </p:sp>
      <p:sp>
        <p:nvSpPr>
          <p:cNvPr id="626" name="Right Alternative"/>
          <p:cNvSpPr txBox="1"/>
          <p:nvPr/>
        </p:nvSpPr>
        <p:spPr>
          <a:xfrm>
            <a:off x="9867425" y="2824905"/>
            <a:ext cx="4075371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000" b="0">
                <a:solidFill>
                  <a:srgbClr val="B5141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000"/>
              <a:t>Right Alternative</a:t>
            </a:r>
          </a:p>
        </p:txBody>
      </p:sp>
      <p:pic>
        <p:nvPicPr>
          <p:cNvPr id="656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2717" y="2557023"/>
            <a:ext cx="1149808" cy="958240"/>
          </a:xfrm>
          <a:prstGeom prst="rect">
            <a:avLst/>
          </a:prstGeom>
        </p:spPr>
      </p:pic>
      <p:pic>
        <p:nvPicPr>
          <p:cNvPr id="65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3197" y="2557691"/>
            <a:ext cx="1149808" cy="95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9" name="Equation"/>
              <p:cNvSpPr txBox="1"/>
              <p:nvPr/>
            </p:nvSpPr>
            <p:spPr>
              <a:xfrm>
                <a:off x="1751008" y="7270602"/>
                <a:ext cx="5651932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08" y="7270602"/>
                <a:ext cx="5651932" cy="718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0" name="Equation"/>
              <p:cNvSpPr txBox="1"/>
              <p:nvPr/>
            </p:nvSpPr>
            <p:spPr>
              <a:xfrm>
                <a:off x="9142421" y="7269549"/>
                <a:ext cx="589135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21" y="7269549"/>
                <a:ext cx="5891356" cy="718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1" name="Plain"/>
          <p:cNvSpPr txBox="1"/>
          <p:nvPr/>
        </p:nvSpPr>
        <p:spPr>
          <a:xfrm>
            <a:off x="3191564" y="781609"/>
            <a:ext cx="1298970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0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000" dirty="0"/>
              <a:t>Plain</a:t>
            </a:r>
          </a:p>
        </p:txBody>
      </p:sp>
      <p:sp>
        <p:nvSpPr>
          <p:cNvPr id="660" name="Connection Line"/>
          <p:cNvSpPr/>
          <p:nvPr/>
        </p:nvSpPr>
        <p:spPr>
          <a:xfrm>
            <a:off x="4569227" y="1163505"/>
            <a:ext cx="1590090" cy="684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tailEnd type="triangle"/>
          </a:ln>
        </p:spPr>
        <p:txBody>
          <a:bodyPr/>
          <a:lstStyle/>
          <a:p>
            <a:endParaRPr sz="3200"/>
          </a:p>
        </p:txBody>
      </p:sp>
      <p:sp>
        <p:nvSpPr>
          <p:cNvPr id="633" name="Line"/>
          <p:cNvSpPr/>
          <p:nvPr/>
        </p:nvSpPr>
        <p:spPr>
          <a:xfrm>
            <a:off x="4963660" y="1158039"/>
            <a:ext cx="1" cy="66550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grpSp>
        <p:nvGrpSpPr>
          <p:cNvPr id="636" name="Variants"/>
          <p:cNvGrpSpPr/>
          <p:nvPr/>
        </p:nvGrpSpPr>
        <p:grpSpPr>
          <a:xfrm>
            <a:off x="13439654" y="6097705"/>
            <a:ext cx="1729187" cy="785089"/>
            <a:chOff x="-1" y="-1"/>
            <a:chExt cx="1296849" cy="588797"/>
          </a:xfrm>
        </p:grpSpPr>
        <p:sp>
          <p:nvSpPr>
            <p:cNvPr id="635" name="Variants"/>
            <p:cNvSpPr txBox="1"/>
            <p:nvPr/>
          </p:nvSpPr>
          <p:spPr>
            <a:xfrm>
              <a:off x="80776" y="73854"/>
              <a:ext cx="1135293" cy="441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2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933"/>
                <a:t>Variants</a:t>
              </a:r>
            </a:p>
          </p:txBody>
        </p:sp>
        <p:pic>
          <p:nvPicPr>
            <p:cNvPr id="634" name="Variants" descr="Variants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1296849" cy="588797"/>
            </a:xfrm>
            <a:prstGeom prst="rect">
              <a:avLst/>
            </a:prstGeom>
            <a:effectLst/>
          </p:spPr>
        </p:pic>
      </p:grpSp>
      <p:sp>
        <p:nvSpPr>
          <p:cNvPr id="637" name="Configurations"/>
          <p:cNvSpPr txBox="1"/>
          <p:nvPr/>
        </p:nvSpPr>
        <p:spPr>
          <a:xfrm>
            <a:off x="1418118" y="4361935"/>
            <a:ext cx="3794846" cy="793448"/>
          </a:xfrm>
          <a:prstGeom prst="rect">
            <a:avLst/>
          </a:prstGeom>
          <a:ln w="25400">
            <a:solidFill>
              <a:srgbClr val="66635F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Configurations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9" name="Equation"/>
              <p:cNvSpPr txBox="1"/>
              <p:nvPr/>
            </p:nvSpPr>
            <p:spPr>
              <a:xfrm rot="18128657">
                <a:off x="5612618" y="5157019"/>
                <a:ext cx="1012393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</m:oMath>
                  </m:oMathPara>
                </a14:m>
                <a:endParaRPr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28657">
                <a:off x="5612618" y="5157019"/>
                <a:ext cx="1012393" cy="276999"/>
              </a:xfrm>
              <a:prstGeom prst="rect">
                <a:avLst/>
              </a:prstGeom>
              <a:blipFill>
                <a:blip r:embed="rId8"/>
                <a:stretch>
                  <a:fillRect l="-781" t="-2410" r="-4688" b="-42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0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278854">
            <a:off x="4955528" y="5180953"/>
            <a:ext cx="3426449" cy="469661"/>
          </a:xfrm>
          <a:prstGeom prst="rect">
            <a:avLst/>
          </a:prstGeom>
        </p:spPr>
      </p:pic>
      <p:pic>
        <p:nvPicPr>
          <p:cNvPr id="642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149275">
            <a:off x="7381622" y="5180994"/>
            <a:ext cx="3687831" cy="469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4" name="Equation"/>
              <p:cNvSpPr txBox="1"/>
              <p:nvPr/>
            </p:nvSpPr>
            <p:spPr>
              <a:xfrm rot="3141288">
                <a:off x="9225722" y="4925897"/>
                <a:ext cx="1081322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</m:oMath>
                  </m:oMathPara>
                </a14:m>
                <a:endParaRPr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141288">
                <a:off x="9225722" y="4925897"/>
                <a:ext cx="1081322" cy="276999"/>
              </a:xfrm>
              <a:prstGeom prst="rect">
                <a:avLst/>
              </a:prstGeom>
              <a:blipFill>
                <a:blip r:embed="rId11"/>
                <a:stretch>
                  <a:fillRect l="-4795" t="-1775" r="-1370" b="-473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" name="Rectangle"/>
          <p:cNvSpPr/>
          <p:nvPr/>
        </p:nvSpPr>
        <p:spPr>
          <a:xfrm rot="3141288">
            <a:off x="8141563" y="4778746"/>
            <a:ext cx="3249638" cy="707355"/>
          </a:xfrm>
          <a:prstGeom prst="rect">
            <a:avLst/>
          </a:prstGeom>
          <a:ln w="25400">
            <a:solidFill>
              <a:srgbClr val="66635F"/>
            </a:solidFill>
            <a:custDash>
              <a:ds d="600000" sp="600000"/>
            </a:custDash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646" name="Rectangle"/>
          <p:cNvSpPr/>
          <p:nvPr/>
        </p:nvSpPr>
        <p:spPr>
          <a:xfrm rot="18128657">
            <a:off x="4493991" y="4941835"/>
            <a:ext cx="3249638" cy="707355"/>
          </a:xfrm>
          <a:prstGeom prst="rect">
            <a:avLst/>
          </a:prstGeom>
          <a:ln w="25400">
            <a:solidFill>
              <a:srgbClr val="66635F"/>
            </a:solidFill>
            <a:custDash>
              <a:ds d="600000" sp="600000"/>
            </a:custDash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pic>
        <p:nvPicPr>
          <p:cNvPr id="647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12">
            <a:extLst/>
          </a:blip>
          <a:srcRect l="11443" t="4312" r="4440" b="72094"/>
          <a:stretch>
            <a:fillRect/>
          </a:stretch>
        </p:blipFill>
        <p:spPr>
          <a:xfrm>
            <a:off x="9775675" y="8019992"/>
            <a:ext cx="4258997" cy="181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12">
            <a:extLst/>
          </a:blip>
          <a:srcRect l="10856" t="40310" r="5155" b="38548"/>
          <a:stretch>
            <a:fillRect/>
          </a:stretch>
        </p:blipFill>
        <p:spPr>
          <a:xfrm>
            <a:off x="2427928" y="8114454"/>
            <a:ext cx="4252515" cy="162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Rounded Rectangle" descr="Rounded Rectangl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47114" y="7022850"/>
            <a:ext cx="14191902" cy="1034908"/>
          </a:xfrm>
          <a:prstGeom prst="rect">
            <a:avLst/>
          </a:prstGeom>
        </p:spPr>
      </p:pic>
      <p:pic>
        <p:nvPicPr>
          <p:cNvPr id="651" name="Rounded Rectangle" descr="Rounded Rectangl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1959936" y="-1543794"/>
            <a:ext cx="10303001" cy="1065254"/>
          </a:xfrm>
          <a:prstGeom prst="rect">
            <a:avLst/>
          </a:prstGeom>
        </p:spPr>
      </p:pic>
      <p:pic>
        <p:nvPicPr>
          <p:cNvPr id="653" name="Screen Shot 2020-12-03 at 9.07.44 AM.png" descr="Screen Shot 2020-12-03 at 9.07.44 AM.png"/>
          <p:cNvPicPr>
            <a:picLocks noChangeAspect="1"/>
          </p:cNvPicPr>
          <p:nvPr/>
        </p:nvPicPr>
        <p:blipFill>
          <a:blip r:embed="rId15">
            <a:extLst/>
          </a:blip>
          <a:srcRect r="77520"/>
          <a:stretch>
            <a:fillRect/>
          </a:stretch>
        </p:blipFill>
        <p:spPr>
          <a:xfrm>
            <a:off x="12314157" y="856032"/>
            <a:ext cx="3898028" cy="202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  <p:bldP spid="655" grpId="2" animBg="1" advAuto="0"/>
      <p:bldP spid="625" grpId="7" animBg="1" advAuto="0"/>
      <p:bldP spid="626" grpId="9" animBg="1" advAuto="0"/>
      <p:bldP spid="656" grpId="6" animBg="1" advAuto="0"/>
      <p:bldP spid="658" grpId="8" animBg="1" advAuto="0"/>
      <p:bldP spid="629" grpId="13" animBg="1" advAuto="0"/>
      <p:bldP spid="630" grpId="16" animBg="1" advAuto="0"/>
      <p:bldP spid="631" grpId="3" animBg="1" advAuto="0"/>
      <p:bldP spid="660" grpId="4" animBg="1" advAuto="0"/>
      <p:bldP spid="633" grpId="5" animBg="1" advAuto="0"/>
      <p:bldP spid="636" grpId="21" animBg="1" advAuto="0"/>
      <p:bldP spid="637" grpId="17" animBg="1" advAuto="0"/>
      <p:bldP spid="639" grpId="11" animBg="1" advAuto="0"/>
      <p:bldP spid="640" grpId="12" animBg="1" advAuto="0"/>
      <p:bldP spid="642" grpId="15" animBg="1" advAuto="0"/>
      <p:bldP spid="644" grpId="14" animBg="1" advAuto="0"/>
      <p:bldP spid="645" grpId="18" animBg="1" advAuto="0"/>
      <p:bldP spid="646" grpId="19" animBg="1" advAuto="0"/>
      <p:bldP spid="647" grpId="20" animBg="1" advAuto="0"/>
      <p:bldP spid="648" grpId="22" animBg="1" advAuto="0"/>
      <p:bldP spid="649" grpId="23" animBg="1" advAuto="0"/>
      <p:bldP spid="651" grpId="24" animBg="1" advAuto="0"/>
      <p:bldP spid="653" grpId="2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85" name="This is a compiler"/>
          <p:cNvSpPr txBox="1"/>
          <p:nvPr/>
        </p:nvSpPr>
        <p:spPr>
          <a:xfrm>
            <a:off x="6325439" y="1278068"/>
            <a:ext cx="4526466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This is a compiler</a:t>
            </a:r>
          </a:p>
        </p:txBody>
      </p:sp>
      <p:sp>
        <p:nvSpPr>
          <p:cNvPr id="686" name="A variation-aware SAT solving algorithm"/>
          <p:cNvSpPr/>
          <p:nvPr/>
        </p:nvSpPr>
        <p:spPr>
          <a:xfrm>
            <a:off x="3979143" y="-62208"/>
            <a:ext cx="12299135" cy="86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A variation-aware SAT solving algorithm</a:t>
            </a:r>
          </a:p>
        </p:txBody>
      </p:sp>
      <p:sp>
        <p:nvSpPr>
          <p:cNvPr id="687" name="Title 1"/>
          <p:cNvSpPr txBox="1">
            <a:spLocks noGrp="1"/>
          </p:cNvSpPr>
          <p:nvPr>
            <p:ph type="title"/>
          </p:nvPr>
        </p:nvSpPr>
        <p:spPr>
          <a:xfrm>
            <a:off x="571602" y="19426"/>
            <a:ext cx="3061307" cy="869251"/>
          </a:xfrm>
          <a:prstGeom prst="rect">
            <a:avLst/>
          </a:prstGeom>
        </p:spPr>
        <p:txBody>
          <a:bodyPr/>
          <a:lstStyle>
            <a:lvl1pPr defTabSz="484886">
              <a:defRPr sz="2656"/>
            </a:lvl1pPr>
          </a:lstStyle>
          <a:p>
            <a:r>
              <a:rPr dirty="0"/>
              <a:t>Contribution 2 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2745773" y="1491928"/>
            <a:ext cx="4024889" cy="4077060"/>
            <a:chOff x="0" y="0"/>
            <a:chExt cx="3018573" cy="3057700"/>
          </a:xfrm>
        </p:grpSpPr>
        <p:sp>
          <p:nvSpPr>
            <p:cNvPr id="688" name="Oval"/>
            <p:cNvSpPr/>
            <p:nvPr/>
          </p:nvSpPr>
          <p:spPr>
            <a:xfrm>
              <a:off x="0" y="0"/>
              <a:ext cx="3018574" cy="305770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42594"/>
              </a:schemeClr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689" name="VPL"/>
            <p:cNvSpPr txBox="1"/>
            <p:nvPr/>
          </p:nvSpPr>
          <p:spPr>
            <a:xfrm>
              <a:off x="225569" y="958423"/>
              <a:ext cx="2567436" cy="1140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noAutofit/>
            </a:bodyPr>
            <a:lstStyle>
              <a:lvl1pPr>
                <a:spcBef>
                  <a:spcPts val="4200"/>
                </a:spcBef>
                <a:defRPr sz="3200" b="0"/>
              </a:lvl1pPr>
            </a:lstStyle>
            <a:p>
              <a:r>
                <a:rPr sz="4267"/>
                <a:t>VPL</a:t>
              </a:r>
            </a:p>
          </p:txBody>
        </p:sp>
      </p:grpSp>
      <p:grpSp>
        <p:nvGrpSpPr>
          <p:cNvPr id="693" name="Group"/>
          <p:cNvGrpSpPr/>
          <p:nvPr/>
        </p:nvGrpSpPr>
        <p:grpSpPr>
          <a:xfrm>
            <a:off x="10406680" y="1491928"/>
            <a:ext cx="4227369" cy="4077060"/>
            <a:chOff x="0" y="0"/>
            <a:chExt cx="3170428" cy="3057700"/>
          </a:xfrm>
        </p:grpSpPr>
        <p:sp>
          <p:nvSpPr>
            <p:cNvPr id="691" name="Oval"/>
            <p:cNvSpPr/>
            <p:nvPr/>
          </p:nvSpPr>
          <p:spPr>
            <a:xfrm>
              <a:off x="0" y="0"/>
              <a:ext cx="3170429" cy="3057701"/>
            </a:xfrm>
            <a:prstGeom prst="ellipse">
              <a:avLst/>
            </a:prstGeom>
            <a:solidFill>
              <a:srgbClr val="0433FF">
                <a:alpha val="41257"/>
              </a:srgbClr>
            </a:solidFill>
            <a:ln w="63500" cap="flat">
              <a:solidFill>
                <a:srgbClr val="AE2CF3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692" name="SMTLIB2"/>
            <p:cNvSpPr txBox="1"/>
            <p:nvPr/>
          </p:nvSpPr>
          <p:spPr>
            <a:xfrm>
              <a:off x="666695" y="958423"/>
              <a:ext cx="1837038" cy="1140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noAutofit/>
            </a:bodyPr>
            <a:lstStyle>
              <a:lvl1pPr>
                <a:spcBef>
                  <a:spcPts val="4200"/>
                </a:spcBef>
                <a:defRPr sz="3200" b="0">
                  <a:solidFill>
                    <a:srgbClr val="FFFFFF"/>
                  </a:solidFill>
                </a:defRPr>
              </a:lvl1pPr>
            </a:lstStyle>
            <a:p>
              <a:r>
                <a:rPr sz="4267"/>
                <a:t>SMTLIB2</a:t>
              </a:r>
            </a:p>
          </p:txBody>
        </p:sp>
      </p:grpSp>
      <p:sp>
        <p:nvSpPr>
          <p:cNvPr id="694" name="Arrow"/>
          <p:cNvSpPr/>
          <p:nvPr/>
        </p:nvSpPr>
        <p:spPr>
          <a:xfrm>
            <a:off x="7741976" y="2840558"/>
            <a:ext cx="1693385" cy="1693386"/>
          </a:xfrm>
          <a:prstGeom prst="rightArrow">
            <a:avLst>
              <a:gd name="adj1" fmla="val 32000"/>
              <a:gd name="adj2" fmla="val 64000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5" name="Equation"/>
              <p:cNvSpPr txBox="1"/>
              <p:nvPr/>
            </p:nvSpPr>
            <p:spPr>
              <a:xfrm>
                <a:off x="0" y="6359388"/>
                <a:ext cx="7756226" cy="6874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35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135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35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135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35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135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1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135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135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6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59388"/>
                <a:ext cx="7756226" cy="6874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6" name="Screen Shot 2020-12-06 at 12.11.52 PM.png" descr="Screen Shot 2020-12-06 at 12.11.52 PM.png"/>
          <p:cNvPicPr>
            <a:picLocks noChangeAspect="1"/>
          </p:cNvPicPr>
          <p:nvPr/>
        </p:nvPicPr>
        <p:blipFill>
          <a:blip r:embed="rId3">
            <a:extLst/>
          </a:blip>
          <a:srcRect r="40628"/>
          <a:stretch>
            <a:fillRect/>
          </a:stretch>
        </p:blipFill>
        <p:spPr>
          <a:xfrm>
            <a:off x="9651771" y="5600306"/>
            <a:ext cx="5681011" cy="2637592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Arrow"/>
          <p:cNvSpPr/>
          <p:nvPr/>
        </p:nvSpPr>
        <p:spPr>
          <a:xfrm>
            <a:off x="7857306" y="5826323"/>
            <a:ext cx="1693385" cy="1693386"/>
          </a:xfrm>
          <a:prstGeom prst="rightArrow">
            <a:avLst>
              <a:gd name="adj1" fmla="val 32000"/>
              <a:gd name="adj2" fmla="val 64000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701" name="If performance is as good as hand-written incremental code then that is still a contribution"/>
          <p:cNvSpPr txBox="1"/>
          <p:nvPr/>
        </p:nvSpPr>
        <p:spPr>
          <a:xfrm>
            <a:off x="241300" y="8237898"/>
            <a:ext cx="16776700" cy="145010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de-DE" sz="4267" dirty="0"/>
              <a:t>Goal:</a:t>
            </a:r>
          </a:p>
          <a:p>
            <a:r>
              <a:rPr lang="de-DE" sz="4267" dirty="0"/>
              <a:t>P</a:t>
            </a:r>
            <a:r>
              <a:rPr sz="4267" dirty="0" err="1"/>
              <a:t>erformance</a:t>
            </a:r>
            <a:r>
              <a:rPr sz="4267" dirty="0"/>
              <a:t> </a:t>
            </a:r>
            <a:r>
              <a:rPr lang="de-DE" sz="4267" dirty="0"/>
              <a:t>at least</a:t>
            </a:r>
            <a:r>
              <a:rPr sz="4267" dirty="0"/>
              <a:t> as good as </a:t>
            </a:r>
            <a:r>
              <a:rPr lang="de-DE" sz="4267" dirty="0"/>
              <a:t>a </a:t>
            </a:r>
            <a:r>
              <a:rPr sz="4267" dirty="0"/>
              <a:t>hand-written incremental </a:t>
            </a:r>
            <a:r>
              <a:rPr lang="de-DE" sz="4267" dirty="0" err="1"/>
              <a:t>program</a:t>
            </a:r>
            <a:r>
              <a:rPr lang="de-DE" sz="4267" dirty="0"/>
              <a:t>.</a:t>
            </a:r>
            <a:endParaRPr sz="4267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1" animBg="1" advAuto="0"/>
      <p:bldP spid="690" grpId="2" animBg="1" advAuto="0"/>
      <p:bldP spid="693" grpId="3" animBg="1" advAuto="0"/>
      <p:bldP spid="694" grpId="4" animBg="1" advAuto="0"/>
      <p:bldP spid="695" grpId="5" animBg="1" advAuto="0"/>
      <p:bldP spid="696" grpId="7" animBg="1" advAuto="0"/>
      <p:bldP spid="697" grpId="6" animBg="1" advAuto="0"/>
      <p:bldP spid="701" grpId="9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4" name="Equation"/>
              <p:cNvSpPr txBox="1"/>
              <p:nvPr/>
            </p:nvSpPr>
            <p:spPr>
              <a:xfrm>
                <a:off x="5477122" y="1549361"/>
                <a:ext cx="8759193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122" y="1549361"/>
                <a:ext cx="8759193" cy="775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5" name="Given a…"/>
          <p:cNvSpPr txBox="1"/>
          <p:nvPr/>
        </p:nvSpPr>
        <p:spPr>
          <a:xfrm>
            <a:off x="377105" y="1163748"/>
            <a:ext cx="3445391" cy="1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135" dirty="0"/>
              <a:t>Given a </a:t>
            </a:r>
          </a:p>
          <a:p>
            <a: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135" dirty="0"/>
              <a:t>VPL formula: </a:t>
            </a:r>
          </a:p>
        </p:txBody>
      </p:sp>
      <p:sp>
        <p:nvSpPr>
          <p:cNvPr id="706" name="Strategy: Define a intermediate language, solve in 3 modes"/>
          <p:cNvSpPr txBox="1"/>
          <p:nvPr/>
        </p:nvSpPr>
        <p:spPr>
          <a:xfrm>
            <a:off x="1632226" y="3075848"/>
            <a:ext cx="14075818" cy="77312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 dirty="0"/>
              <a:t>Strategy: Define a intermediate language, solve in 3 modes</a:t>
            </a:r>
          </a:p>
        </p:txBody>
      </p:sp>
      <p:sp>
        <p:nvSpPr>
          <p:cNvPr id="707" name="Evaluation"/>
          <p:cNvSpPr txBox="1"/>
          <p:nvPr/>
        </p:nvSpPr>
        <p:spPr>
          <a:xfrm>
            <a:off x="1803645" y="4439841"/>
            <a:ext cx="2688774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Evaluation</a:t>
            </a:r>
          </a:p>
        </p:txBody>
      </p:sp>
      <p:sp>
        <p:nvSpPr>
          <p:cNvPr id="708" name="Accumulation"/>
          <p:cNvSpPr txBox="1"/>
          <p:nvPr/>
        </p:nvSpPr>
        <p:spPr>
          <a:xfrm>
            <a:off x="1141568" y="5802304"/>
            <a:ext cx="3471039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 dirty="0"/>
              <a:t>Accumulation</a:t>
            </a:r>
          </a:p>
        </p:txBody>
      </p:sp>
      <p:sp>
        <p:nvSpPr>
          <p:cNvPr id="709" name="Choice Removal"/>
          <p:cNvSpPr txBox="1"/>
          <p:nvPr/>
        </p:nvSpPr>
        <p:spPr>
          <a:xfrm>
            <a:off x="575572" y="7164764"/>
            <a:ext cx="3972779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Choice Removal</a:t>
            </a:r>
          </a:p>
        </p:txBody>
      </p:sp>
      <p:sp>
        <p:nvSpPr>
          <p:cNvPr id="710" name="Send terms to the solver if safe to do so"/>
          <p:cNvSpPr txBox="1"/>
          <p:nvPr/>
        </p:nvSpPr>
        <p:spPr>
          <a:xfrm>
            <a:off x="4205062" y="4449315"/>
            <a:ext cx="10721798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Send terms to the solver if safe to do so</a:t>
            </a:r>
          </a:p>
        </p:txBody>
      </p:sp>
      <p:sp>
        <p:nvSpPr>
          <p:cNvPr id="711" name="Cache and combine plain terms for future use"/>
          <p:cNvSpPr txBox="1"/>
          <p:nvPr/>
        </p:nvSpPr>
        <p:spPr>
          <a:xfrm>
            <a:off x="3227441" y="5818992"/>
            <a:ext cx="14143554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Cache and combine plain terms for future use</a:t>
            </a:r>
          </a:p>
        </p:txBody>
      </p:sp>
      <p:sp>
        <p:nvSpPr>
          <p:cNvPr id="712" name="Manipulate the configuration to remove choices"/>
          <p:cNvSpPr txBox="1"/>
          <p:nvPr/>
        </p:nvSpPr>
        <p:spPr>
          <a:xfrm>
            <a:off x="4548351" y="7149427"/>
            <a:ext cx="12003017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 dirty="0"/>
              <a:t>Manipulate the configuration to remove choices</a:t>
            </a:r>
          </a:p>
        </p:txBody>
      </p:sp>
      <p:sp>
        <p:nvSpPr>
          <p:cNvPr id="714" name="A variation-aware SAT solving algorithm"/>
          <p:cNvSpPr/>
          <p:nvPr/>
        </p:nvSpPr>
        <p:spPr>
          <a:xfrm>
            <a:off x="4205062" y="9915"/>
            <a:ext cx="12299135" cy="86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A variation-aware SAT solving algorithm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6183DD-809F-4995-9DBE-7DEA53330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602" y="19426"/>
            <a:ext cx="3061307" cy="869251"/>
          </a:xfrm>
          <a:prstGeom prst="rect">
            <a:avLst/>
          </a:prstGeom>
        </p:spPr>
        <p:txBody>
          <a:bodyPr/>
          <a:lstStyle>
            <a:lvl1pPr defTabSz="484886">
              <a:defRPr sz="2656"/>
            </a:lvl1pPr>
          </a:lstStyle>
          <a:p>
            <a:r>
              <a:rPr dirty="0"/>
              <a:t>Contribution 2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5" grpId="2" animBg="1" advAuto="0"/>
      <p:bldP spid="706" grpId="3" animBg="1" advAuto="0"/>
      <p:bldP spid="707" grpId="4" animBg="1" advAuto="0"/>
      <p:bldP spid="708" grpId="6" animBg="1" advAuto="0"/>
      <p:bldP spid="709" grpId="8" animBg="1" advAuto="0"/>
      <p:bldP spid="710" grpId="5" animBg="1" advAuto="0"/>
      <p:bldP spid="711" grpId="7" animBg="1" advAuto="0"/>
      <p:bldP spid="712" grpId="9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8" name="Equation"/>
              <p:cNvSpPr txBox="1"/>
              <p:nvPr/>
            </p:nvSpPr>
            <p:spPr>
              <a:xfrm>
                <a:off x="5194980" y="917648"/>
                <a:ext cx="8759193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13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980" y="917648"/>
                <a:ext cx="8759193" cy="775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9" name="Evaluation"/>
          <p:cNvSpPr txBox="1"/>
          <p:nvPr/>
        </p:nvSpPr>
        <p:spPr>
          <a:xfrm>
            <a:off x="2506206" y="1956916"/>
            <a:ext cx="2688774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 dirty="0"/>
              <a:t>Evaluation</a:t>
            </a:r>
          </a:p>
        </p:txBody>
      </p:sp>
      <p:sp>
        <p:nvSpPr>
          <p:cNvPr id="1350" name="Accumulation"/>
          <p:cNvSpPr txBox="1"/>
          <p:nvPr/>
        </p:nvSpPr>
        <p:spPr>
          <a:xfrm>
            <a:off x="2115069" y="4338692"/>
            <a:ext cx="3471039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Accumulation</a:t>
            </a:r>
          </a:p>
        </p:txBody>
      </p:sp>
      <p:sp>
        <p:nvSpPr>
          <p:cNvPr id="1351" name="Choice Removal"/>
          <p:cNvSpPr txBox="1"/>
          <p:nvPr/>
        </p:nvSpPr>
        <p:spPr>
          <a:xfrm>
            <a:off x="1864200" y="6804521"/>
            <a:ext cx="3972779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Choice Removal</a:t>
            </a:r>
          </a:p>
        </p:txBody>
      </p:sp>
      <p:sp>
        <p:nvSpPr>
          <p:cNvPr id="1352" name="Why 3 modes?"/>
          <p:cNvSpPr/>
          <p:nvPr/>
        </p:nvSpPr>
        <p:spPr>
          <a:xfrm>
            <a:off x="4302851" y="-1484945"/>
            <a:ext cx="12299135" cy="86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Why 3 modes?</a:t>
            </a:r>
          </a:p>
        </p:txBody>
      </p:sp>
      <p:sp>
        <p:nvSpPr>
          <p:cNvPr id="1353" name="Title 1"/>
          <p:cNvSpPr txBox="1">
            <a:spLocks noGrp="1"/>
          </p:cNvSpPr>
          <p:nvPr>
            <p:ph type="title"/>
          </p:nvPr>
        </p:nvSpPr>
        <p:spPr>
          <a:xfrm>
            <a:off x="592684" y="-1484945"/>
            <a:ext cx="3061307" cy="869251"/>
          </a:xfrm>
          <a:prstGeom prst="rect">
            <a:avLst/>
          </a:prstGeom>
        </p:spPr>
        <p:txBody>
          <a:bodyPr/>
          <a:lstStyle>
            <a:lvl1pPr defTabSz="484886">
              <a:defRPr sz="2656"/>
            </a:lvl1pPr>
          </a:lstStyle>
          <a:p>
            <a:r>
              <a:t>Contribution 2 </a:t>
            </a:r>
          </a:p>
        </p:txBody>
      </p:sp>
      <p:sp>
        <p:nvSpPr>
          <p:cNvPr id="1354" name="Arrow"/>
          <p:cNvSpPr/>
          <p:nvPr/>
        </p:nvSpPr>
        <p:spPr>
          <a:xfrm rot="5400000">
            <a:off x="8395590" y="1985649"/>
            <a:ext cx="1237889" cy="1120082"/>
          </a:xfrm>
          <a:prstGeom prst="rightArrow">
            <a:avLst>
              <a:gd name="adj1" fmla="val 32000"/>
              <a:gd name="adj2" fmla="val 84988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355" name="Arrow"/>
          <p:cNvSpPr/>
          <p:nvPr/>
        </p:nvSpPr>
        <p:spPr>
          <a:xfrm rot="5400000">
            <a:off x="8323575" y="4514042"/>
            <a:ext cx="1321973" cy="1128078"/>
          </a:xfrm>
          <a:prstGeom prst="rightArrow">
            <a:avLst>
              <a:gd name="adj1" fmla="val 32000"/>
              <a:gd name="adj2" fmla="val 90118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6" name="Equation"/>
              <p:cNvSpPr txBox="1"/>
              <p:nvPr/>
            </p:nvSpPr>
            <p:spPr>
              <a:xfrm>
                <a:off x="6526718" y="3467165"/>
                <a:ext cx="7250831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>
          <p:sp>
            <p:nvSpPr>
              <p:cNvPr id="135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18" y="3467165"/>
                <a:ext cx="7250831" cy="775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7" name="Equation"/>
              <p:cNvSpPr txBox="1"/>
              <p:nvPr/>
            </p:nvSpPr>
            <p:spPr>
              <a:xfrm>
                <a:off x="6518676" y="5854219"/>
                <a:ext cx="4688591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…∨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⟩∨…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>
          <p:sp>
            <p:nvSpPr>
              <p:cNvPr id="1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676" y="5854219"/>
                <a:ext cx="4688591" cy="718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8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7104500" y="7122440"/>
            <a:ext cx="1898310" cy="469660"/>
          </a:xfrm>
          <a:prstGeom prst="rect">
            <a:avLst/>
          </a:prstGeom>
        </p:spPr>
      </p:pic>
      <p:pic>
        <p:nvPicPr>
          <p:cNvPr id="1360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500000">
            <a:off x="9224803" y="7122555"/>
            <a:ext cx="1925033" cy="469661"/>
          </a:xfrm>
          <a:prstGeom prst="rect">
            <a:avLst/>
          </a:prstGeom>
        </p:spPr>
      </p:pic>
      <p:pic>
        <p:nvPicPr>
          <p:cNvPr id="1362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7">
            <a:extLst/>
          </a:blip>
          <a:srcRect l="11443" t="4312" r="4440" b="72094"/>
          <a:stretch>
            <a:fillRect/>
          </a:stretch>
        </p:blipFill>
        <p:spPr>
          <a:xfrm>
            <a:off x="9127239" y="8028626"/>
            <a:ext cx="4258997" cy="181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3" name="Screen Shot 2020-12-03 at 9.11.05 AM.png" descr="Screen Shot 2020-12-03 at 9.11.05 AM.png"/>
          <p:cNvPicPr>
            <a:picLocks noChangeAspect="1"/>
          </p:cNvPicPr>
          <p:nvPr/>
        </p:nvPicPr>
        <p:blipFill>
          <a:blip r:embed="rId7">
            <a:extLst/>
          </a:blip>
          <a:srcRect l="10856" t="40310" r="5155" b="38548"/>
          <a:stretch>
            <a:fillRect/>
          </a:stretch>
        </p:blipFill>
        <p:spPr>
          <a:xfrm>
            <a:off x="4120670" y="8085212"/>
            <a:ext cx="4252515" cy="1625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8" grpId="1" animBg="1" advAuto="0"/>
      <p:bldP spid="1349" grpId="2" animBg="1" advAuto="0"/>
      <p:bldP spid="1350" grpId="5" animBg="1" advAuto="0"/>
      <p:bldP spid="1351" grpId="8" animBg="1" advAuto="0"/>
      <p:bldP spid="1354" grpId="3" animBg="1" advAuto="0"/>
      <p:bldP spid="1355" grpId="6" animBg="1" advAuto="0"/>
      <p:bldP spid="1356" grpId="4" animBg="1" advAuto="0"/>
      <p:bldP spid="1357" grpId="7" animBg="1" advAuto="0"/>
      <p:bldP spid="1358" grpId="9" animBg="1" advAuto="0"/>
      <p:bldP spid="1360" grpId="12" animBg="1" advAuto="0"/>
      <p:bldP spid="1362" grpId="11" animBg="1" advAuto="0"/>
      <p:bldP spid="1363" grpId="1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892" y="3663293"/>
            <a:ext cx="4817839" cy="4765929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4" name="Equation"/>
              <p:cNvSpPr txBox="1"/>
              <p:nvPr/>
            </p:nvSpPr>
            <p:spPr>
              <a:xfrm>
                <a:off x="11374686" y="2868863"/>
                <a:ext cx="4323300" cy="6566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42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Variational</m:t>
                      </m:r>
                      <m:r>
                        <m:rPr>
                          <m:nor/>
                        </m:rPr>
                        <a:rPr sz="42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42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 sz="42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686" y="2868863"/>
                <a:ext cx="4323300" cy="656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5" name="Equation"/>
              <p:cNvSpPr txBox="1"/>
              <p:nvPr/>
            </p:nvSpPr>
            <p:spPr>
              <a:xfrm>
                <a:off x="12261594" y="6284131"/>
                <a:ext cx="2253247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594" y="6284131"/>
                <a:ext cx="2253247" cy="841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8" name="Equation"/>
              <p:cNvSpPr txBox="1"/>
              <p:nvPr/>
            </p:nvSpPr>
            <p:spPr>
              <a:xfrm>
                <a:off x="11515297" y="3663296"/>
                <a:ext cx="4638194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𝑆𝑎𝑡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297" y="3663296"/>
                <a:ext cx="4638194" cy="841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9" name="Equation"/>
              <p:cNvSpPr txBox="1"/>
              <p:nvPr/>
            </p:nvSpPr>
            <p:spPr>
              <a:xfrm>
                <a:off x="12249855" y="4963279"/>
                <a:ext cx="2237024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855" y="4963279"/>
                <a:ext cx="2237024" cy="841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0" name="Equation"/>
              <p:cNvSpPr txBox="1"/>
              <p:nvPr/>
            </p:nvSpPr>
            <p:spPr>
              <a:xfrm>
                <a:off x="12007456" y="5603166"/>
                <a:ext cx="3057760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54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→¬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9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456" y="5603166"/>
                <a:ext cx="3057760" cy="8413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1" name="Equation"/>
              <p:cNvSpPr txBox="1"/>
              <p:nvPr/>
            </p:nvSpPr>
            <p:spPr>
              <a:xfrm>
                <a:off x="11752905" y="4341713"/>
                <a:ext cx="4364080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905" y="4341713"/>
                <a:ext cx="4364080" cy="8413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VSAT</a:t>
            </a:r>
          </a:p>
        </p:txBody>
      </p:sp>
      <p:sp>
        <p:nvSpPr>
          <p:cNvPr id="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60" name="Variational model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rPr dirty="0"/>
              <a:t>Variational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1" name="Equation"/>
              <p:cNvSpPr txBox="1"/>
              <p:nvPr/>
            </p:nvSpPr>
            <p:spPr>
              <a:xfrm>
                <a:off x="4290534" y="1538461"/>
                <a:ext cx="8759193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534" y="1538461"/>
                <a:ext cx="8759193" cy="7755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2" name="Rectangle" descr="Rectangl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62480" y="3663292"/>
            <a:ext cx="3303103" cy="4765927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4" name="Equation"/>
              <p:cNvSpPr txBox="1"/>
              <p:nvPr/>
            </p:nvSpPr>
            <p:spPr>
              <a:xfrm>
                <a:off x="960625" y="2869774"/>
                <a:ext cx="3106812" cy="6566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Model</m:t>
                          </m:r>
                        </m:e>
                        <m:sub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𝑇𝑟𝑢𝑒</m:t>
                          </m:r>
                        </m:sub>
                      </m:sSub>
                    </m:oMath>
                  </m:oMathPara>
                </a14:m>
                <a:endParaRPr sz="42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5" y="2869774"/>
                <a:ext cx="3106812" cy="656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5" name="Equation"/>
              <p:cNvSpPr txBox="1"/>
              <p:nvPr/>
            </p:nvSpPr>
            <p:spPr>
              <a:xfrm>
                <a:off x="1034725" y="3694032"/>
                <a:ext cx="2645211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25" y="3694032"/>
                <a:ext cx="2645211" cy="8413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6" name="Equation"/>
              <p:cNvSpPr txBox="1"/>
              <p:nvPr/>
            </p:nvSpPr>
            <p:spPr>
              <a:xfrm>
                <a:off x="1515274" y="4484772"/>
                <a:ext cx="2218301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54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74" y="4484772"/>
                <a:ext cx="2218301" cy="8413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7" name="Equation"/>
              <p:cNvSpPr txBox="1"/>
              <p:nvPr/>
            </p:nvSpPr>
            <p:spPr>
              <a:xfrm>
                <a:off x="1560749" y="5278290"/>
                <a:ext cx="2234522" cy="841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54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4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sz="54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49" y="5278290"/>
                <a:ext cx="2234522" cy="8413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8" name="Equation"/>
              <p:cNvSpPr txBox="1"/>
              <p:nvPr/>
            </p:nvSpPr>
            <p:spPr>
              <a:xfrm>
                <a:off x="2479389" y="6030954"/>
                <a:ext cx="593112" cy="12106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8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78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389" y="6030954"/>
                <a:ext cx="593112" cy="12106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0" name="Rectangle" descr="Rectangl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67027" y="3663293"/>
            <a:ext cx="3303104" cy="4765928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2" name="Equation"/>
              <p:cNvSpPr txBox="1"/>
              <p:nvPr/>
            </p:nvSpPr>
            <p:spPr>
              <a:xfrm>
                <a:off x="5382958" y="2868864"/>
                <a:ext cx="3225436" cy="6566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Model</m:t>
                          </m:r>
                        </m:e>
                        <m:sub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42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</m:sub>
                      </m:sSub>
                    </m:oMath>
                  </m:oMathPara>
                </a14:m>
                <a:endParaRPr sz="42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958" y="2868864"/>
                <a:ext cx="3225436" cy="656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6" name="Group"/>
          <p:cNvGrpSpPr/>
          <p:nvPr/>
        </p:nvGrpSpPr>
        <p:grpSpPr>
          <a:xfrm>
            <a:off x="5602709" y="3733926"/>
            <a:ext cx="2701307" cy="2407931"/>
            <a:chOff x="26072" y="13238"/>
            <a:chExt cx="2025917" cy="1805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3" name="Equation"/>
                <p:cNvSpPr txBox="1"/>
                <p:nvPr/>
              </p:nvSpPr>
              <p:spPr>
                <a:xfrm>
                  <a:off x="26072" y="13238"/>
                  <a:ext cx="1983846" cy="6309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𝐹𝑀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7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2" y="13238"/>
                  <a:ext cx="1983846" cy="63097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4" name="Equation"/>
                <p:cNvSpPr txBox="1"/>
                <p:nvPr/>
              </p:nvSpPr>
              <p:spPr>
                <a:xfrm>
                  <a:off x="347700" y="593037"/>
                  <a:ext cx="1681081" cy="6309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4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54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7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00" y="593037"/>
                  <a:ext cx="1681081" cy="63097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5" name="Equation"/>
                <p:cNvSpPr txBox="1"/>
                <p:nvPr/>
              </p:nvSpPr>
              <p:spPr>
                <a:xfrm>
                  <a:off x="165906" y="1188157"/>
                  <a:ext cx="1886083" cy="6309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4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54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7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06" y="1188157"/>
                  <a:ext cx="1886083" cy="63097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7" name="Equation"/>
              <p:cNvSpPr txBox="1"/>
              <p:nvPr/>
            </p:nvSpPr>
            <p:spPr>
              <a:xfrm>
                <a:off x="6995676" y="6053197"/>
                <a:ext cx="593110" cy="12106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8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78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6" y="6053197"/>
                <a:ext cx="593110" cy="12106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9" name="Arrow"/>
          <p:cNvSpPr/>
          <p:nvPr/>
        </p:nvSpPr>
        <p:spPr>
          <a:xfrm>
            <a:off x="9272606" y="5153689"/>
            <a:ext cx="1588435" cy="1128080"/>
          </a:xfrm>
          <a:prstGeom prst="rightArrow">
            <a:avLst>
              <a:gd name="adj1" fmla="val 32000"/>
              <a:gd name="adj2" fmla="val 90118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" name="Equation"/>
              <p:cNvSpPr txBox="1"/>
              <p:nvPr/>
            </p:nvSpPr>
            <p:spPr>
              <a:xfrm>
                <a:off x="13184876" y="7014308"/>
                <a:ext cx="593110" cy="12106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78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78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876" y="7014308"/>
                <a:ext cx="593110" cy="12106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  <p:bldP spid="979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Thesis</a:t>
            </a:r>
          </a:p>
        </p:txBody>
      </p:sp>
      <p:sp>
        <p:nvSpPr>
          <p:cNvPr id="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7" name="Outlin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Outline</a:t>
            </a:r>
          </a:p>
        </p:txBody>
      </p:sp>
      <p:sp>
        <p:nvSpPr>
          <p:cNvPr id="999" name="Rectangle"/>
          <p:cNvSpPr/>
          <p:nvPr/>
        </p:nvSpPr>
        <p:spPr>
          <a:xfrm>
            <a:off x="5958605" y="2519054"/>
            <a:ext cx="1523405" cy="1693386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000" name="Line"/>
          <p:cNvSpPr/>
          <p:nvPr/>
        </p:nvSpPr>
        <p:spPr>
          <a:xfrm>
            <a:off x="7501327" y="3294968"/>
            <a:ext cx="3044298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001" name="Encode"/>
          <p:cNvSpPr txBox="1"/>
          <p:nvPr/>
        </p:nvSpPr>
        <p:spPr>
          <a:xfrm>
            <a:off x="5980251" y="2980348"/>
            <a:ext cx="148010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Encode</a:t>
            </a:r>
          </a:p>
        </p:txBody>
      </p:sp>
      <p:grpSp>
        <p:nvGrpSpPr>
          <p:cNvPr id="1004" name="Group"/>
          <p:cNvGrpSpPr/>
          <p:nvPr/>
        </p:nvGrpSpPr>
        <p:grpSpPr>
          <a:xfrm>
            <a:off x="10519689" y="2519054"/>
            <a:ext cx="2435161" cy="1693386"/>
            <a:chOff x="0" y="0"/>
            <a:chExt cx="1826314" cy="1270000"/>
          </a:xfrm>
        </p:grpSpPr>
        <p:sp>
          <p:nvSpPr>
            <p:cNvPr id="1002" name="Rectangle"/>
            <p:cNvSpPr/>
            <p:nvPr/>
          </p:nvSpPr>
          <p:spPr>
            <a:xfrm>
              <a:off x="0" y="0"/>
              <a:ext cx="1826314" cy="1270000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1003" name="Variational…"/>
            <p:cNvSpPr txBox="1"/>
            <p:nvPr/>
          </p:nvSpPr>
          <p:spPr>
            <a:xfrm>
              <a:off x="70238" y="158761"/>
              <a:ext cx="1703942" cy="841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Variational </a:t>
              </a:r>
            </a:p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solver</a:t>
              </a:r>
            </a:p>
          </p:txBody>
        </p:sp>
      </p:grpSp>
      <p:sp>
        <p:nvSpPr>
          <p:cNvPr id="1005" name="Variational propositional logic"/>
          <p:cNvSpPr txBox="1"/>
          <p:nvPr/>
        </p:nvSpPr>
        <p:spPr>
          <a:xfrm>
            <a:off x="7702860" y="1453226"/>
            <a:ext cx="2558530" cy="161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b="0">
                <a:solidFill>
                  <a:srgbClr val="0433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Variational propositional logic</a:t>
            </a:r>
          </a:p>
        </p:txBody>
      </p:sp>
      <p:grpSp>
        <p:nvGrpSpPr>
          <p:cNvPr id="1008" name="Group"/>
          <p:cNvGrpSpPr/>
          <p:nvPr/>
        </p:nvGrpSpPr>
        <p:grpSpPr>
          <a:xfrm>
            <a:off x="12950027" y="1473501"/>
            <a:ext cx="2941963" cy="1821468"/>
            <a:chOff x="0" y="36583"/>
            <a:chExt cx="1918839" cy="1366059"/>
          </a:xfrm>
        </p:grpSpPr>
        <p:sp>
          <p:nvSpPr>
            <p:cNvPr id="1006" name="Line"/>
            <p:cNvSpPr/>
            <p:nvPr/>
          </p:nvSpPr>
          <p:spPr>
            <a:xfrm>
              <a:off x="0" y="1402641"/>
              <a:ext cx="1918839" cy="1"/>
            </a:xfrm>
            <a:prstGeom prst="line">
              <a:avLst/>
            </a:prstGeom>
            <a:noFill/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1007" name="Variational model"/>
            <p:cNvSpPr txBox="1"/>
            <p:nvPr/>
          </p:nvSpPr>
          <p:spPr>
            <a:xfrm>
              <a:off x="197332" y="36583"/>
              <a:ext cx="1582611" cy="841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3200" dirty="0"/>
                <a:t>Variational model</a:t>
              </a:r>
            </a:p>
          </p:txBody>
        </p:sp>
      </p:grpSp>
      <p:sp>
        <p:nvSpPr>
          <p:cNvPr id="1009" name="Line"/>
          <p:cNvSpPr/>
          <p:nvPr/>
        </p:nvSpPr>
        <p:spPr>
          <a:xfrm>
            <a:off x="4087008" y="2660931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10" name="Line"/>
          <p:cNvSpPr/>
          <p:nvPr/>
        </p:nvSpPr>
        <p:spPr>
          <a:xfrm>
            <a:off x="4087008" y="3016542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11" name="Line"/>
          <p:cNvSpPr/>
          <p:nvPr/>
        </p:nvSpPr>
        <p:spPr>
          <a:xfrm>
            <a:off x="4087008" y="3372153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12" name="Line"/>
          <p:cNvSpPr/>
          <p:nvPr/>
        </p:nvSpPr>
        <p:spPr>
          <a:xfrm>
            <a:off x="4087008" y="3727764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13" name="Line"/>
          <p:cNvSpPr/>
          <p:nvPr/>
        </p:nvSpPr>
        <p:spPr>
          <a:xfrm>
            <a:off x="4087008" y="4083376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14" name="Boolean propositions"/>
          <p:cNvSpPr txBox="1"/>
          <p:nvPr/>
        </p:nvSpPr>
        <p:spPr>
          <a:xfrm>
            <a:off x="764519" y="2593196"/>
            <a:ext cx="3282986" cy="155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Boolean propositions</a:t>
            </a:r>
          </a:p>
        </p:txBody>
      </p:sp>
      <p:sp>
        <p:nvSpPr>
          <p:cNvPr id="1015" name="1. Define variational propositional logic"/>
          <p:cNvSpPr txBox="1"/>
          <p:nvPr/>
        </p:nvSpPr>
        <p:spPr>
          <a:xfrm>
            <a:off x="3523379" y="5449260"/>
            <a:ext cx="9732368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/>
              <a:t>1. Define </a:t>
            </a:r>
            <a:r>
              <a:rPr sz="4267">
                <a:solidFill>
                  <a:srgbClr val="0433FF"/>
                </a:solidFill>
              </a:rPr>
              <a:t>variational propositional logic</a:t>
            </a:r>
          </a:p>
        </p:txBody>
      </p:sp>
      <p:sp>
        <p:nvSpPr>
          <p:cNvPr id="1016" name="2. Develop a prototype variational SAT solver"/>
          <p:cNvSpPr txBox="1"/>
          <p:nvPr/>
        </p:nvSpPr>
        <p:spPr>
          <a:xfrm>
            <a:off x="2778785" y="6653410"/>
            <a:ext cx="11221559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/>
              <a:t>2. Develop a </a:t>
            </a:r>
            <a:r>
              <a:rPr sz="4267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prototype variational SAT solver</a:t>
            </a:r>
          </a:p>
        </p:txBody>
      </p:sp>
      <p:sp>
        <p:nvSpPr>
          <p:cNvPr id="1018" name="3. Extending the SAT solver to variational SMT solver"/>
          <p:cNvSpPr txBox="1"/>
          <p:nvPr/>
        </p:nvSpPr>
        <p:spPr>
          <a:xfrm>
            <a:off x="4502447" y="7847985"/>
            <a:ext cx="8199899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4267" dirty="0"/>
              <a:t>3. Empirically evaluate the solver</a:t>
            </a:r>
            <a:endParaRPr sz="4267" dirty="0"/>
          </a:p>
        </p:txBody>
      </p:sp>
      <p:sp>
        <p:nvSpPr>
          <p:cNvPr id="1023" name="Dingbat Check"/>
          <p:cNvSpPr/>
          <p:nvPr/>
        </p:nvSpPr>
        <p:spPr>
          <a:xfrm>
            <a:off x="12958704" y="5376195"/>
            <a:ext cx="1258058" cy="1195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024" name="Dingbat Check"/>
          <p:cNvSpPr/>
          <p:nvPr/>
        </p:nvSpPr>
        <p:spPr>
          <a:xfrm>
            <a:off x="13536167" y="6652498"/>
            <a:ext cx="1258058" cy="1195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creen Shot 2020-12-04 at 2.51.07 PM.png" descr="Screen Shot 2020-12-04 at 2.51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0130" y="3111100"/>
            <a:ext cx="7387213" cy="392186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526" name="Screen Shot 2020-12-04 at 2.50.04 PM.png" descr="Screen Shot 2020-12-04 at 2.50.04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4749"/>
          <a:stretch/>
        </p:blipFill>
        <p:spPr>
          <a:xfrm>
            <a:off x="592686" y="4419063"/>
            <a:ext cx="8609719" cy="392186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528" name="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Impact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-132125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30" name="SAT solvers are ubiquitou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SAT solvers are ubiquitous</a:t>
            </a:r>
          </a:p>
        </p:txBody>
      </p:sp>
      <p:sp>
        <p:nvSpPr>
          <p:cNvPr id="531" name="SAT solvers are used everywhere"/>
          <p:cNvSpPr txBox="1"/>
          <p:nvPr/>
        </p:nvSpPr>
        <p:spPr>
          <a:xfrm>
            <a:off x="4493123" y="1076378"/>
            <a:ext cx="835401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SAT solvers are used everywhere</a:t>
            </a:r>
          </a:p>
        </p:txBody>
      </p:sp>
      <p:sp>
        <p:nvSpPr>
          <p:cNvPr id="532" name="Bug finding"/>
          <p:cNvSpPr txBox="1"/>
          <p:nvPr/>
        </p:nvSpPr>
        <p:spPr>
          <a:xfrm>
            <a:off x="1371642" y="2075475"/>
            <a:ext cx="3020596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Bug finding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3C8814A-705D-4ACA-BBC7-587551524E52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3" animBg="1" advAuto="0"/>
      <p:bldP spid="526" grpId="4" animBg="1" advAuto="0"/>
      <p:bldP spid="532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2144"/>
            </a:lvl1pPr>
          </a:lstStyle>
          <a:p>
            <a:r>
              <a:t>Contribution 4</a:t>
            </a:r>
          </a:p>
        </p:txBody>
      </p:sp>
      <p:sp>
        <p:nvSpPr>
          <p:cNvPr id="1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81" name="RQ1: Performance by variant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RQ1: Performance by variants</a:t>
            </a:r>
          </a:p>
        </p:txBody>
      </p:sp>
      <p:graphicFrame>
        <p:nvGraphicFramePr>
          <p:cNvPr id="1182" name="Table"/>
          <p:cNvGraphicFramePr/>
          <p:nvPr>
            <p:extLst>
              <p:ext uri="{D42A27DB-BD31-4B8C-83A1-F6EECF244321}">
                <p14:modId xmlns:p14="http://schemas.microsoft.com/office/powerpoint/2010/main" val="3229607671"/>
              </p:ext>
            </p:extLst>
          </p:nvPr>
        </p:nvGraphicFramePr>
        <p:xfrm>
          <a:off x="1422400" y="2021121"/>
          <a:ext cx="14249400" cy="565298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529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7171">
                <a:tc>
                  <a:txBody>
                    <a:bodyPr/>
                    <a:lstStyle/>
                    <a:p>
                      <a:pPr defTabSz="914400">
                        <a:defRPr sz="2600" b="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sz="3500" dirty="0"/>
                    </a:p>
                  </a:txBody>
                  <a:tcPr marL="67735" marR="67735" marT="67735" marB="67735" anchor="ctr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9847F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Automotive02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9847F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FinancialServices01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297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# unique dimensions 
choices</a:t>
                      </a:r>
                    </a:p>
                  </a:txBody>
                  <a:tcPr marL="67735" marR="67735" marT="67735" marB="67735" anchor="ctr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</a:t>
                      </a:r>
                    </a:p>
                  </a:txBody>
                  <a:tcPr marL="67735" marR="67735" marT="67735" marB="6773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10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171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# plain terms</a:t>
                      </a:r>
                    </a:p>
                  </a:txBody>
                  <a:tcPr marL="67735" marR="67735" marT="67735" marB="67735" anchor="ctr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26,088</a:t>
                      </a:r>
                    </a:p>
                  </a:txBody>
                  <a:tcPr marL="67735" marR="67735" marT="67735" marB="6773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1,441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171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# choices</a:t>
                      </a:r>
                    </a:p>
                  </a:txBody>
                  <a:tcPr marL="67735" marR="67735" marT="67735" marB="67735" anchor="ctr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4,212</a:t>
                      </a:r>
                    </a:p>
                  </a:txBody>
                  <a:tcPr marL="67735" marR="67735" marT="67735" marB="6773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3,809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171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Max. Obs. Speedup</a:t>
                      </a:r>
                    </a:p>
                  </a:txBody>
                  <a:tcPr marL="67735" marR="67735" marT="67735" marB="67735" anchor="ctr" horzOverflow="overflow">
                    <a:lnL w="12700">
                      <a:solidFill>
                        <a:srgbClr val="89847F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 b="1" dirty="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2.6-3.5x</a:t>
                      </a:r>
                    </a:p>
                  </a:txBody>
                  <a:tcPr marL="67735" marR="67735" marT="67735" marB="6773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500" b="1" dirty="0">
                          <a:solidFill>
                            <a:srgbClr val="41414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2.2-2.5x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R w="12700">
                      <a:solidFill>
                        <a:srgbClr val="89847F"/>
                      </a:solidFill>
                      <a:miter lim="400000"/>
                    </a:lnR>
                    <a:lnT w="12700">
                      <a:solidFill>
                        <a:srgbClr val="89847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89847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3" name="*Datasets translated into VPL from Nieke et al, Anomaly Analyses for Feature-Model Evaluation"/>
          <p:cNvSpPr/>
          <p:nvPr/>
        </p:nvSpPr>
        <p:spPr>
          <a:xfrm>
            <a:off x="492551" y="8655950"/>
            <a:ext cx="16355158" cy="86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 defTabSz="408940">
              <a:defRPr sz="224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987" dirty="0"/>
              <a:t>*Datasets translated into VPL from </a:t>
            </a:r>
            <a:r>
              <a:rPr sz="2987" dirty="0" err="1"/>
              <a:t>Nieke</a:t>
            </a:r>
            <a:r>
              <a:rPr sz="2987" dirty="0"/>
              <a:t> et al, Anomaly Analyses for Feature-Model Evaluation</a:t>
            </a:r>
          </a:p>
        </p:txBody>
      </p:sp>
      <p:pic>
        <p:nvPicPr>
          <p:cNvPr id="1184" name="RQ1_Auto.png" descr="RQ1_Au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0041" y="3237117"/>
            <a:ext cx="9892720" cy="5652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RQ1_Fin.png" descr="RQ1_F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238" y="997136"/>
            <a:ext cx="15138947" cy="8650827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2144"/>
            </a:lvl1pPr>
          </a:lstStyle>
          <a:p>
            <a:r>
              <a:t>Contribution 4</a:t>
            </a:r>
          </a:p>
        </p:txBody>
      </p:sp>
      <p:sp>
        <p:nvSpPr>
          <p:cNvPr id="1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189" name="RQ1: Performance by variant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RQ1: Performance by variants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Title 1"/>
          <p:cNvSpPr txBox="1">
            <a:spLocks noGrp="1"/>
          </p:cNvSpPr>
          <p:nvPr>
            <p:ph type="title"/>
          </p:nvPr>
        </p:nvSpPr>
        <p:spPr>
          <a:xfrm>
            <a:off x="592684" y="-1484945"/>
            <a:ext cx="2906009" cy="869251"/>
          </a:xfrm>
          <a:prstGeom prst="rect">
            <a:avLst/>
          </a:prstGeom>
        </p:spPr>
        <p:txBody>
          <a:bodyPr/>
          <a:lstStyle>
            <a:lvl1pPr defTabSz="455675">
              <a:defRPr sz="2496"/>
            </a:lvl1pPr>
          </a:lstStyle>
          <a:p>
            <a:r>
              <a:t>Contribution 4</a:t>
            </a:r>
          </a:p>
        </p:txBody>
      </p:sp>
      <p:sp>
        <p:nvSpPr>
          <p:cNvPr id="1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195" name="RQ2: Impact of sharing on performanc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RQ2: Impact of sharing on performance</a:t>
            </a:r>
          </a:p>
        </p:txBody>
      </p:sp>
      <p:pic>
        <p:nvPicPr>
          <p:cNvPr id="1197" name="RQ2-2.png" descr="RQ2-2.png"/>
          <p:cNvPicPr>
            <a:picLocks noChangeAspect="1"/>
          </p:cNvPicPr>
          <p:nvPr/>
        </p:nvPicPr>
        <p:blipFill>
          <a:blip r:embed="rId2">
            <a:extLst/>
          </a:blip>
          <a:srcRect t="7173"/>
          <a:stretch>
            <a:fillRect/>
          </a:stretch>
        </p:blipFill>
        <p:spPr>
          <a:xfrm>
            <a:off x="2160284" y="1175176"/>
            <a:ext cx="13019693" cy="690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8" name="Plain ratio of a VPL formula is positively correlated to performance"/>
          <p:cNvSpPr txBox="1"/>
          <p:nvPr/>
        </p:nvSpPr>
        <p:spPr>
          <a:xfrm>
            <a:off x="156570" y="8431646"/>
            <a:ext cx="17027120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Plain ratio of a VPL formula is positively correlated to performance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B3D6FB5-4D30-451C-9505-CA8908E2A768}"/>
              </a:ext>
            </a:extLst>
          </p:cNvPr>
          <p:cNvSpPr/>
          <p:nvPr/>
        </p:nvSpPr>
        <p:spPr>
          <a:xfrm>
            <a:off x="3694328" y="64008"/>
            <a:ext cx="1206856" cy="667512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245" name="Choices interact in non-obvious ways. Ordering matters!"/>
          <p:cNvGrpSpPr/>
          <p:nvPr/>
        </p:nvGrpSpPr>
        <p:grpSpPr>
          <a:xfrm>
            <a:off x="2234179" y="5861328"/>
            <a:ext cx="13332302" cy="846614"/>
            <a:chOff x="0" y="-1"/>
            <a:chExt cx="9998920" cy="736601"/>
          </a:xfrm>
        </p:grpSpPr>
        <p:pic>
          <p:nvPicPr>
            <p:cNvPr id="1243" name="Choices interact in non-obvious ways. Ordering matters!" descr="Choices interact in non-obvious ways. Ordering matters!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9998920" cy="736601"/>
            </a:xfrm>
            <a:prstGeom prst="rect">
              <a:avLst/>
            </a:prstGeom>
            <a:effectLst/>
          </p:spPr>
        </p:pic>
        <p:sp>
          <p:nvSpPr>
            <p:cNvPr id="1244" name="Choices interact in non-obvious ways. Ordering matters!"/>
            <p:cNvSpPr txBox="1"/>
            <p:nvPr/>
          </p:nvSpPr>
          <p:spPr>
            <a:xfrm>
              <a:off x="38100" y="49906"/>
              <a:ext cx="9922720" cy="63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sz="29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en-GB" sz="3867" dirty="0"/>
                <a:t>Our solution: variational satisfiability solving.</a:t>
              </a:r>
            </a:p>
          </p:txBody>
        </p:sp>
      </p:grpSp>
      <p:sp>
        <p:nvSpPr>
          <p:cNvPr id="1212" name="Thesis"/>
          <p:cNvSpPr txBox="1">
            <a:spLocks noGrp="1"/>
          </p:cNvSpPr>
          <p:nvPr>
            <p:ph type="title"/>
          </p:nvPr>
        </p:nvSpPr>
        <p:spPr>
          <a:xfrm>
            <a:off x="531325" y="179981"/>
            <a:ext cx="16110755" cy="65191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3200" dirty="0" err="1"/>
              <a:t>Variational</a:t>
            </a:r>
            <a:r>
              <a:rPr lang="de-DE" sz="3200" dirty="0"/>
              <a:t> </a:t>
            </a:r>
            <a:r>
              <a:rPr lang="de-DE" sz="3200" dirty="0" err="1"/>
              <a:t>Satisfiability</a:t>
            </a:r>
            <a:r>
              <a:rPr lang="de-DE" sz="3200" dirty="0"/>
              <a:t> </a:t>
            </a:r>
            <a:r>
              <a:rPr lang="de-DE" sz="3200" dirty="0" err="1"/>
              <a:t>Solving</a:t>
            </a:r>
            <a:r>
              <a:rPr lang="de-DE" sz="3200" dirty="0"/>
              <a:t> – </a:t>
            </a:r>
            <a:r>
              <a:rPr lang="de-DE" sz="3200" dirty="0" err="1"/>
              <a:t>Efficiently</a:t>
            </a:r>
            <a:r>
              <a:rPr lang="de-DE" sz="3200" dirty="0"/>
              <a:t> </a:t>
            </a:r>
            <a:r>
              <a:rPr lang="de-DE" sz="3200" dirty="0" err="1"/>
              <a:t>Solving</a:t>
            </a:r>
            <a:r>
              <a:rPr lang="de-DE" sz="3200" dirty="0"/>
              <a:t> Lots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Related</a:t>
            </a:r>
            <a:r>
              <a:rPr lang="de-DE" sz="3200" dirty="0"/>
              <a:t> SAT Problems</a:t>
            </a:r>
            <a:endParaRPr sz="3200" dirty="0"/>
          </a:p>
        </p:txBody>
      </p:sp>
      <p:sp>
        <p:nvSpPr>
          <p:cNvPr id="1215" name="Rectangle"/>
          <p:cNvSpPr/>
          <p:nvPr/>
        </p:nvSpPr>
        <p:spPr>
          <a:xfrm>
            <a:off x="5786773" y="2201001"/>
            <a:ext cx="1523405" cy="1693386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216" name="Line"/>
          <p:cNvSpPr/>
          <p:nvPr/>
        </p:nvSpPr>
        <p:spPr>
          <a:xfrm>
            <a:off x="7329495" y="2976915"/>
            <a:ext cx="3044298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1217" name="Encode"/>
          <p:cNvSpPr txBox="1"/>
          <p:nvPr/>
        </p:nvSpPr>
        <p:spPr>
          <a:xfrm>
            <a:off x="5808419" y="2662295"/>
            <a:ext cx="148010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Encode</a:t>
            </a:r>
          </a:p>
        </p:txBody>
      </p:sp>
      <p:grpSp>
        <p:nvGrpSpPr>
          <p:cNvPr id="1220" name="Group"/>
          <p:cNvGrpSpPr/>
          <p:nvPr/>
        </p:nvGrpSpPr>
        <p:grpSpPr>
          <a:xfrm>
            <a:off x="10347855" y="2201001"/>
            <a:ext cx="2435161" cy="1693386"/>
            <a:chOff x="0" y="0"/>
            <a:chExt cx="1826314" cy="1270000"/>
          </a:xfrm>
        </p:grpSpPr>
        <p:sp>
          <p:nvSpPr>
            <p:cNvPr id="1218" name="Rectangle"/>
            <p:cNvSpPr/>
            <p:nvPr/>
          </p:nvSpPr>
          <p:spPr>
            <a:xfrm>
              <a:off x="0" y="0"/>
              <a:ext cx="1826314" cy="1270000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1219" name="Variational…"/>
            <p:cNvSpPr txBox="1"/>
            <p:nvPr/>
          </p:nvSpPr>
          <p:spPr>
            <a:xfrm>
              <a:off x="70238" y="158761"/>
              <a:ext cx="1703942" cy="841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Variational </a:t>
              </a:r>
            </a:p>
            <a:p>
              <a: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3200"/>
                <a:t>solver</a:t>
              </a:r>
            </a:p>
          </p:txBody>
        </p:sp>
      </p:grpSp>
      <p:sp>
        <p:nvSpPr>
          <p:cNvPr id="1221" name="Variational propositional logic"/>
          <p:cNvSpPr txBox="1"/>
          <p:nvPr/>
        </p:nvSpPr>
        <p:spPr>
          <a:xfrm>
            <a:off x="7531026" y="1135175"/>
            <a:ext cx="2558530" cy="161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b="0">
                <a:solidFill>
                  <a:srgbClr val="0433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Variational propositional logic</a:t>
            </a:r>
          </a:p>
        </p:txBody>
      </p:sp>
      <p:grpSp>
        <p:nvGrpSpPr>
          <p:cNvPr id="1224" name="Group"/>
          <p:cNvGrpSpPr/>
          <p:nvPr/>
        </p:nvGrpSpPr>
        <p:grpSpPr>
          <a:xfrm>
            <a:off x="12778193" y="1562256"/>
            <a:ext cx="3185834" cy="1414659"/>
            <a:chOff x="0" y="623931"/>
            <a:chExt cx="2389302" cy="778711"/>
          </a:xfrm>
        </p:grpSpPr>
        <p:sp>
          <p:nvSpPr>
            <p:cNvPr id="1222" name="Line"/>
            <p:cNvSpPr/>
            <p:nvPr/>
          </p:nvSpPr>
          <p:spPr>
            <a:xfrm>
              <a:off x="0" y="1402641"/>
              <a:ext cx="1918839" cy="1"/>
            </a:xfrm>
            <a:prstGeom prst="line">
              <a:avLst/>
            </a:prstGeom>
            <a:noFill/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1223" name="Variational model"/>
            <p:cNvSpPr txBox="1"/>
            <p:nvPr/>
          </p:nvSpPr>
          <p:spPr>
            <a:xfrm>
              <a:off x="111658" y="623931"/>
              <a:ext cx="2277644" cy="617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b="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3200" dirty="0"/>
                <a:t>Variational model</a:t>
              </a:r>
            </a:p>
          </p:txBody>
        </p:sp>
      </p:grpSp>
      <p:sp>
        <p:nvSpPr>
          <p:cNvPr id="1225" name="Line"/>
          <p:cNvSpPr/>
          <p:nvPr/>
        </p:nvSpPr>
        <p:spPr>
          <a:xfrm>
            <a:off x="3915176" y="2342880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26" name="Line"/>
          <p:cNvSpPr/>
          <p:nvPr/>
        </p:nvSpPr>
        <p:spPr>
          <a:xfrm>
            <a:off x="3915176" y="2698491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27" name="Line"/>
          <p:cNvSpPr/>
          <p:nvPr/>
        </p:nvSpPr>
        <p:spPr>
          <a:xfrm>
            <a:off x="3915176" y="3054101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28" name="Line"/>
          <p:cNvSpPr/>
          <p:nvPr/>
        </p:nvSpPr>
        <p:spPr>
          <a:xfrm>
            <a:off x="3915176" y="3409712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29" name="Line"/>
          <p:cNvSpPr/>
          <p:nvPr/>
        </p:nvSpPr>
        <p:spPr>
          <a:xfrm>
            <a:off x="3915176" y="3765323"/>
            <a:ext cx="18522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30" name="Boolean propositions"/>
          <p:cNvSpPr txBox="1"/>
          <p:nvPr/>
        </p:nvSpPr>
        <p:spPr>
          <a:xfrm>
            <a:off x="411342" y="2268535"/>
            <a:ext cx="3282986" cy="155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algn="ctr"/>
            <a:r>
              <a:rPr sz="4267" dirty="0"/>
              <a:t>Boolean propositions</a:t>
            </a:r>
          </a:p>
        </p:txBody>
      </p:sp>
      <p:grpSp>
        <p:nvGrpSpPr>
          <p:cNvPr id="1233" name="This is a viable approach to variational satisfiability solving"/>
          <p:cNvGrpSpPr/>
          <p:nvPr/>
        </p:nvGrpSpPr>
        <p:grpSpPr>
          <a:xfrm>
            <a:off x="2184698" y="4487896"/>
            <a:ext cx="13333891" cy="846614"/>
            <a:chOff x="0" y="-1"/>
            <a:chExt cx="10000112" cy="736601"/>
          </a:xfrm>
        </p:grpSpPr>
        <p:pic>
          <p:nvPicPr>
            <p:cNvPr id="1231" name="This is a viable approach to variational satisfiability solving" descr="This is a viable approach to variational satisfiability solvi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000112" cy="736601"/>
            </a:xfrm>
            <a:prstGeom prst="rect">
              <a:avLst/>
            </a:prstGeom>
            <a:effectLst/>
          </p:spPr>
        </p:pic>
        <p:sp>
          <p:nvSpPr>
            <p:cNvPr id="1232" name="This is a viable approach to variational satisfiability solving"/>
            <p:cNvSpPr txBox="1"/>
            <p:nvPr/>
          </p:nvSpPr>
          <p:spPr>
            <a:xfrm>
              <a:off x="38100" y="49906"/>
              <a:ext cx="9923912" cy="63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sz="29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de-DE" sz="3867" dirty="0"/>
                <a:t>Frequent </a:t>
              </a:r>
              <a:r>
                <a:rPr lang="de-DE" sz="3867" dirty="0" err="1"/>
                <a:t>need</a:t>
              </a:r>
              <a:r>
                <a:rPr lang="de-DE" sz="3867" dirty="0"/>
                <a:t> </a:t>
              </a:r>
              <a:r>
                <a:rPr lang="de-DE" sz="3867" dirty="0" err="1"/>
                <a:t>to</a:t>
              </a:r>
              <a:r>
                <a:rPr lang="de-DE" sz="3867" dirty="0"/>
                <a:t> </a:t>
              </a:r>
              <a:r>
                <a:rPr lang="de-DE" sz="3867" dirty="0" err="1"/>
                <a:t>solve</a:t>
              </a:r>
              <a:r>
                <a:rPr lang="de-DE" sz="3867" dirty="0"/>
                <a:t> </a:t>
              </a:r>
              <a:r>
                <a:rPr lang="de-DE" sz="3867" dirty="0" err="1"/>
                <a:t>many</a:t>
              </a:r>
              <a:r>
                <a:rPr lang="de-DE" sz="3867" dirty="0"/>
                <a:t> </a:t>
              </a:r>
              <a:r>
                <a:rPr lang="de-DE" sz="3867" dirty="0" err="1"/>
                <a:t>related</a:t>
              </a:r>
              <a:r>
                <a:rPr lang="de-DE" sz="3867" dirty="0"/>
                <a:t> </a:t>
              </a:r>
              <a:r>
                <a:rPr lang="de-DE" sz="3867" dirty="0" err="1"/>
                <a:t>satisfiability</a:t>
              </a:r>
              <a:r>
                <a:rPr lang="de-DE" sz="3867" dirty="0"/>
                <a:t> </a:t>
              </a:r>
              <a:r>
                <a:rPr lang="de-DE" sz="3867" dirty="0" err="1"/>
                <a:t>problems</a:t>
              </a:r>
              <a:r>
                <a:rPr lang="de-DE" sz="3867" dirty="0"/>
                <a:t>.</a:t>
              </a:r>
              <a:endParaRPr sz="3867" dirty="0"/>
            </a:p>
          </p:txBody>
        </p:sp>
      </p:grpSp>
      <p:grpSp>
        <p:nvGrpSpPr>
          <p:cNvPr id="1239" name="Must know all points of variation before solving."/>
          <p:cNvGrpSpPr/>
          <p:nvPr/>
        </p:nvGrpSpPr>
        <p:grpSpPr>
          <a:xfrm>
            <a:off x="2232589" y="7234760"/>
            <a:ext cx="13333892" cy="846614"/>
            <a:chOff x="0" y="-1"/>
            <a:chExt cx="10000112" cy="736601"/>
          </a:xfrm>
        </p:grpSpPr>
        <p:sp>
          <p:nvSpPr>
            <p:cNvPr id="1238" name="Must know all points of variation before solving."/>
            <p:cNvSpPr txBox="1"/>
            <p:nvPr/>
          </p:nvSpPr>
          <p:spPr>
            <a:xfrm>
              <a:off x="38100" y="93848"/>
              <a:ext cx="9923912" cy="5489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sz="29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3867"/>
                <a:t>Must know all points of variation before solving. </a:t>
              </a:r>
            </a:p>
          </p:txBody>
        </p:sp>
        <p:pic>
          <p:nvPicPr>
            <p:cNvPr id="1237" name="Must know all points of variation before solving." descr="Must know all points of variation before solving.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000112" cy="736601"/>
            </a:xfrm>
            <a:prstGeom prst="rect">
              <a:avLst/>
            </a:prstGeom>
            <a:effectLst/>
          </p:spPr>
        </p:pic>
      </p:grpSp>
      <p:grpSp>
        <p:nvGrpSpPr>
          <p:cNvPr id="1242" name="We find that the plain ratio impacts performance*"/>
          <p:cNvGrpSpPr/>
          <p:nvPr/>
        </p:nvGrpSpPr>
        <p:grpSpPr>
          <a:xfrm>
            <a:off x="2232589" y="8608192"/>
            <a:ext cx="13333891" cy="846614"/>
            <a:chOff x="0" y="-1"/>
            <a:chExt cx="10000112" cy="736601"/>
          </a:xfrm>
        </p:grpSpPr>
        <p:pic>
          <p:nvPicPr>
            <p:cNvPr id="1240" name="We find that the plain ratio impacts performance*" descr="We find that the plain ratio impacts performance*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000112" cy="736601"/>
            </a:xfrm>
            <a:prstGeom prst="rect">
              <a:avLst/>
            </a:prstGeom>
            <a:effectLst/>
          </p:spPr>
        </p:pic>
        <p:sp>
          <p:nvSpPr>
            <p:cNvPr id="1241" name="We find that the plain ratio impacts performance*"/>
            <p:cNvSpPr txBox="1"/>
            <p:nvPr/>
          </p:nvSpPr>
          <p:spPr>
            <a:xfrm>
              <a:off x="38100" y="49906"/>
              <a:ext cx="9923912" cy="63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 sz="29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de-DE" sz="3867" dirty="0"/>
                <a:t>Sharing</a:t>
              </a:r>
              <a:r>
                <a:rPr sz="3867" dirty="0"/>
                <a:t> impacts performance</a:t>
              </a:r>
              <a:r>
                <a:rPr lang="de-DE" sz="3867" dirty="0"/>
                <a:t>.</a:t>
              </a:r>
              <a:r>
                <a:rPr sz="3867" dirty="0"/>
                <a:t> </a:t>
              </a:r>
            </a:p>
          </p:txBody>
        </p:sp>
      </p:grpSp>
      <p:sp>
        <p:nvSpPr>
          <p:cNvPr id="40" name="Slide Number">
            <a:extLst>
              <a:ext uri="{FF2B5EF4-FFF2-40B4-BE49-F238E27FC236}">
                <a16:creationId xmlns:a16="http://schemas.microsoft.com/office/drawing/2014/main" id="{FED333D2-DD9B-43C8-8FA5-DC8D30E66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867012" y="925915"/>
            <a:ext cx="10974565" cy="2546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Variational Satisfiability Solving</a:t>
            </a:r>
          </a:p>
        </p:txBody>
      </p:sp>
      <p:sp>
        <p:nvSpPr>
          <p:cNvPr id="161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867012" y="3479699"/>
            <a:ext cx="10130389" cy="2354933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SAT Problems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02DB42-BDB9-4F50-8775-13844B5296E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65550" y="5801148"/>
            <a:ext cx="2048063" cy="27307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22FD0C-831A-4C14-AE8D-A6C103898F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2" y="5801148"/>
            <a:ext cx="2048063" cy="2730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2D2E73B-EC4F-421F-97D4-77ADE422030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949338" y="5798485"/>
            <a:ext cx="2048063" cy="27307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22D36DF-60A0-4554-9561-136C9A1225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9440" r="21775" b="11293"/>
          <a:stretch/>
        </p:blipFill>
        <p:spPr>
          <a:xfrm>
            <a:off x="6263907" y="5798485"/>
            <a:ext cx="2035137" cy="27307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FFE32C-6D40-4A00-9CB2-4B00086B112D}"/>
              </a:ext>
            </a:extLst>
          </p:cNvPr>
          <p:cNvSpPr txBox="1"/>
          <p:nvPr/>
        </p:nvSpPr>
        <p:spPr>
          <a:xfrm>
            <a:off x="3428884" y="8531898"/>
            <a:ext cx="232139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Paul Bittner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A047E9-7D20-4392-8F86-31D23E177A5C}"/>
              </a:ext>
            </a:extLst>
          </p:cNvPr>
          <p:cNvSpPr txBox="1"/>
          <p:nvPr/>
        </p:nvSpPr>
        <p:spPr>
          <a:xfrm>
            <a:off x="6068625" y="8565417"/>
            <a:ext cx="2425700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Eric </a:t>
            </a:r>
            <a:r>
              <a:rPr lang="de-DE" sz="2276" dirty="0" err="1">
                <a:latin typeface="Lato Light" panose="020F0502020204030203" pitchFamily="34" charset="0"/>
                <a:cs typeface="Lato Light" panose="020F0502020204030203" pitchFamily="34" charset="0"/>
              </a:rPr>
              <a:t>Walkingshaw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0ABC48-1A39-4B4D-8248-EF79A471C318}"/>
              </a:ext>
            </a:extLst>
          </p:cNvPr>
          <p:cNvSpPr txBox="1"/>
          <p:nvPr/>
        </p:nvSpPr>
        <p:spPr>
          <a:xfrm>
            <a:off x="464331" y="8565417"/>
            <a:ext cx="285378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dirty="0">
                <a:latin typeface="Lato Light" panose="020F0502020204030203" pitchFamily="34" charset="0"/>
                <a:cs typeface="Lato Light" panose="020F0502020204030203" pitchFamily="34" charset="0"/>
              </a:rPr>
              <a:t>Jeffrey M. Young</a:t>
            </a:r>
            <a:endParaRPr lang="en-GB" sz="2276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63D96E7-D441-4F49-965E-1D7979831131}"/>
              </a:ext>
            </a:extLst>
          </p:cNvPr>
          <p:cNvSpPr txBox="1"/>
          <p:nvPr/>
        </p:nvSpPr>
        <p:spPr>
          <a:xfrm>
            <a:off x="8552942" y="8565417"/>
            <a:ext cx="2853784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76" u="sng" dirty="0">
                <a:latin typeface="Lato Light" panose="020F0502020204030203" pitchFamily="34" charset="0"/>
                <a:cs typeface="Lato Light" panose="020F0502020204030203" pitchFamily="34" charset="0"/>
              </a:rPr>
              <a:t>Thomas </a:t>
            </a:r>
            <a:r>
              <a:rPr lang="de-DE" sz="2276" u="sng" dirty="0" err="1">
                <a:latin typeface="Lato Light" panose="020F0502020204030203" pitchFamily="34" charset="0"/>
                <a:cs typeface="Lato Light" panose="020F0502020204030203" pitchFamily="34" charset="0"/>
              </a:rPr>
              <a:t>Thüm</a:t>
            </a:r>
            <a:endParaRPr lang="en-GB" sz="2276" u="sng" baseline="300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F61BF2F-6FAC-42F6-BBB7-CD121A9E2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4" y="9087213"/>
            <a:ext cx="2230238" cy="53525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FB5836AE-3EA7-4ED3-B140-FA0BE6340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/>
          <a:stretch/>
        </p:blipFill>
        <p:spPr bwMode="auto">
          <a:xfrm>
            <a:off x="3531983" y="9020911"/>
            <a:ext cx="2115195" cy="6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40D107E4-8CF3-48DE-A402-71A789C9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"/>
          <a:stretch/>
        </p:blipFill>
        <p:spPr bwMode="auto">
          <a:xfrm>
            <a:off x="8915771" y="9014984"/>
            <a:ext cx="2115195" cy="6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2BF4C4-A73B-4E82-892B-CC7C0DAAE328}"/>
              </a:ext>
            </a:extLst>
          </p:cNvPr>
          <p:cNvSpPr/>
          <p:nvPr/>
        </p:nvSpPr>
        <p:spPr>
          <a:xfrm>
            <a:off x="14374368" y="5138928"/>
            <a:ext cx="2688336" cy="24597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08E0499-77F7-4E2C-9A82-0B918FAAFEF2}"/>
              </a:ext>
            </a:extLst>
          </p:cNvPr>
          <p:cNvSpPr txBox="1">
            <a:spLocks/>
          </p:cNvSpPr>
          <p:nvPr/>
        </p:nvSpPr>
        <p:spPr>
          <a:xfrm>
            <a:off x="867012" y="5206350"/>
            <a:ext cx="8106993" cy="588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 anchor="t">
            <a:normAutofit/>
          </a:bodyPr>
          <a:lstStyle>
            <a:lvl1pPr marL="0" marR="0" indent="0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609661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1219322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1828982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2438645" algn="l" defTabSz="1734147" rtl="0" latinLnBrk="0">
              <a:lnSpc>
                <a:spcPct val="90000"/>
              </a:lnSpc>
              <a:spcBef>
                <a:spcPts val="18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3556356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149082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741808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334533" marR="0" indent="-592726" algn="l" defTabSz="779011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defRPr i="1"/>
            </a:pPr>
            <a:r>
              <a:rPr lang="en-GB" sz="2800" dirty="0">
                <a:latin typeface="Bahnschrift Light" panose="020B0502040204020203" pitchFamily="34" charset="0"/>
              </a:rPr>
              <a:t>Empirical Software Engineering, 2022</a:t>
            </a:r>
          </a:p>
        </p:txBody>
      </p:sp>
    </p:spTree>
    <p:extLst>
      <p:ext uri="{BB962C8B-B14F-4D97-AF65-F5344CB8AC3E}">
        <p14:creationId xmlns:p14="http://schemas.microsoft.com/office/powerpoint/2010/main" val="24322963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261" name="Title 1"/>
          <p:cNvSpPr txBox="1">
            <a:spLocks noGrp="1"/>
          </p:cNvSpPr>
          <p:nvPr>
            <p:ph type="title"/>
          </p:nvPr>
        </p:nvSpPr>
        <p:spPr>
          <a:xfrm>
            <a:off x="592684" y="-1484945"/>
            <a:ext cx="3061307" cy="869251"/>
          </a:xfrm>
          <a:prstGeom prst="rect">
            <a:avLst/>
          </a:prstGeom>
        </p:spPr>
        <p:txBody>
          <a:bodyPr/>
          <a:lstStyle/>
          <a:p>
            <a:r>
              <a:t>Backup</a:t>
            </a:r>
          </a:p>
        </p:txBody>
      </p:sp>
      <p:sp>
        <p:nvSpPr>
          <p:cNvPr id="1262" name="Backup"/>
          <p:cNvSpPr txBox="1"/>
          <p:nvPr/>
        </p:nvSpPr>
        <p:spPr>
          <a:xfrm>
            <a:off x="1103797" y="4166133"/>
            <a:ext cx="14997208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Backup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VSAT</a:t>
            </a:r>
          </a:p>
        </p:txBody>
      </p:sp>
      <p:sp>
        <p:nvSpPr>
          <p:cNvPr id="722" name="Evaluation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Evaluation</a:t>
            </a:r>
          </a:p>
        </p:txBody>
      </p:sp>
      <p:sp>
        <p:nvSpPr>
          <p:cNvPr id="723" name="VPL Formula:"/>
          <p:cNvSpPr txBox="1"/>
          <p:nvPr/>
        </p:nvSpPr>
        <p:spPr>
          <a:xfrm>
            <a:off x="546426" y="2591577"/>
            <a:ext cx="3564013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VPL Formula: </a:t>
            </a:r>
          </a:p>
        </p:txBody>
      </p:sp>
      <p:sp>
        <p:nvSpPr>
          <p:cNvPr id="724" name="Evaluation"/>
          <p:cNvSpPr txBox="1"/>
          <p:nvPr/>
        </p:nvSpPr>
        <p:spPr>
          <a:xfrm>
            <a:off x="1288858" y="4358827"/>
            <a:ext cx="2688774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Equation"/>
              <p:cNvSpPr txBox="1"/>
              <p:nvPr/>
            </p:nvSpPr>
            <p:spPr>
              <a:xfrm>
                <a:off x="5245124" y="2602846"/>
                <a:ext cx="8759193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24" y="2602846"/>
                <a:ext cx="8759193" cy="775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6" name="Equation"/>
              <p:cNvSpPr txBox="1"/>
              <p:nvPr/>
            </p:nvSpPr>
            <p:spPr>
              <a:xfrm>
                <a:off x="5245125" y="4612536"/>
                <a:ext cx="8759193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125" y="4612536"/>
                <a:ext cx="8759193" cy="775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7" name="Arrow"/>
          <p:cNvSpPr/>
          <p:nvPr/>
        </p:nvSpPr>
        <p:spPr>
          <a:xfrm>
            <a:off x="5324420" y="5472826"/>
            <a:ext cx="1222413" cy="677054"/>
          </a:xfrm>
          <a:prstGeom prst="rightArrow">
            <a:avLst>
              <a:gd name="adj1" fmla="val 47143"/>
              <a:gd name="adj2" fmla="val 106575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8" name="Equation"/>
              <p:cNvSpPr txBox="1"/>
              <p:nvPr/>
            </p:nvSpPr>
            <p:spPr>
              <a:xfrm>
                <a:off x="6974646" y="5529813"/>
                <a:ext cx="7904728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∙∧(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46" y="5529813"/>
                <a:ext cx="7904728" cy="775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9" name="Arrow"/>
          <p:cNvSpPr/>
          <p:nvPr/>
        </p:nvSpPr>
        <p:spPr>
          <a:xfrm>
            <a:off x="5375720" y="6473739"/>
            <a:ext cx="1222413" cy="677054"/>
          </a:xfrm>
          <a:prstGeom prst="rightArrow">
            <a:avLst>
              <a:gd name="adj1" fmla="val 47143"/>
              <a:gd name="adj2" fmla="val 106575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Equation"/>
              <p:cNvSpPr txBox="1"/>
              <p:nvPr/>
            </p:nvSpPr>
            <p:spPr>
              <a:xfrm>
                <a:off x="7025948" y="6530726"/>
                <a:ext cx="6753900" cy="7755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⟩∨¬(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948" y="6530726"/>
                <a:ext cx="6753900" cy="775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1" name="Group"/>
          <p:cNvGrpSpPr/>
          <p:nvPr/>
        </p:nvGrpSpPr>
        <p:grpSpPr>
          <a:xfrm>
            <a:off x="8142055" y="7671938"/>
            <a:ext cx="1056151" cy="1571176"/>
            <a:chOff x="0" y="56958"/>
            <a:chExt cx="792088" cy="1178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3" name="Equation"/>
                <p:cNvSpPr txBox="1"/>
                <p:nvPr/>
              </p:nvSpPr>
              <p:spPr>
                <a:xfrm>
                  <a:off x="84444" y="773653"/>
                  <a:ext cx="677809" cy="461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0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𝐹𝑀</m:t>
                        </m:r>
                      </m:oMath>
                    </m:oMathPara>
                  </a14:m>
                  <a:endParaRPr sz="40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75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4" y="773653"/>
                  <a:ext cx="677809" cy="4616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4" name="Line"/>
            <p:cNvSpPr/>
            <p:nvPr/>
          </p:nvSpPr>
          <p:spPr>
            <a:xfrm flipV="1">
              <a:off x="10206" y="56958"/>
              <a:ext cx="1" cy="1143624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755" name="Line"/>
            <p:cNvSpPr/>
            <p:nvPr/>
          </p:nvSpPr>
          <p:spPr>
            <a:xfrm flipV="1">
              <a:off x="792086" y="56958"/>
              <a:ext cx="1" cy="1143624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756" name="Line"/>
            <p:cNvSpPr/>
            <p:nvPr/>
          </p:nvSpPr>
          <p:spPr>
            <a:xfrm>
              <a:off x="0" y="1193454"/>
              <a:ext cx="79208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758" name="Line"/>
            <p:cNvSpPr/>
            <p:nvPr/>
          </p:nvSpPr>
          <p:spPr>
            <a:xfrm>
              <a:off x="0" y="792257"/>
              <a:ext cx="79208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759" name="Line"/>
            <p:cNvSpPr/>
            <p:nvPr/>
          </p:nvSpPr>
          <p:spPr>
            <a:xfrm>
              <a:off x="0" y="360198"/>
              <a:ext cx="79208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</p:grpSp>
      <p:sp>
        <p:nvSpPr>
          <p:cNvPr id="20" name="Slide Number">
            <a:extLst>
              <a:ext uri="{FF2B5EF4-FFF2-40B4-BE49-F238E27FC236}">
                <a16:creationId xmlns:a16="http://schemas.microsoft.com/office/drawing/2014/main" id="{2BC4ED1F-C58B-4A12-BA36-1CBE5013FD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7" animBg="1" advAuto="0"/>
      <p:bldP spid="726" grpId="6" animBg="1" advAuto="0"/>
      <p:bldP spid="727" grpId="8" animBg="1" advAuto="0"/>
      <p:bldP spid="728" grpId="9" animBg="1" advAuto="0"/>
      <p:bldP spid="729" grpId="11" animBg="1" advAuto="0"/>
      <p:bldP spid="730" grpId="12" animBg="1" advAuto="0"/>
      <p:bldP spid="761" grpId="1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148" y="7010489"/>
            <a:ext cx="2710136" cy="1420677"/>
          </a:xfrm>
          <a:prstGeom prst="rect">
            <a:avLst/>
          </a:prstGeom>
        </p:spPr>
      </p:pic>
      <p:pic>
        <p:nvPicPr>
          <p:cNvPr id="888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148" y="4642679"/>
            <a:ext cx="2710136" cy="1420677"/>
          </a:xfrm>
          <a:prstGeom prst="rect">
            <a:avLst/>
          </a:prstGeom>
        </p:spPr>
      </p:pic>
      <p:sp>
        <p:nvSpPr>
          <p:cNvPr id="8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VSAT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871" name="Choice Removal: Zipper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rPr dirty="0"/>
              <a:t>Choice Removal: Zippers</a:t>
            </a:r>
          </a:p>
        </p:txBody>
      </p:sp>
      <p:sp>
        <p:nvSpPr>
          <p:cNvPr id="872" name="General case:"/>
          <p:cNvSpPr txBox="1"/>
          <p:nvPr/>
        </p:nvSpPr>
        <p:spPr>
          <a:xfrm>
            <a:off x="1507024" y="1878972"/>
            <a:ext cx="3362035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General case: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Equation"/>
              <p:cNvSpPr txBox="1"/>
              <p:nvPr/>
            </p:nvSpPr>
            <p:spPr>
              <a:xfrm>
                <a:off x="6404571" y="2044735"/>
                <a:ext cx="8630952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⟩∨…∨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⟨…,…⟩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571" y="2044735"/>
                <a:ext cx="8630952" cy="718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4" name="Zipper = Focus + Context"/>
          <p:cNvSpPr txBox="1"/>
          <p:nvPr/>
        </p:nvSpPr>
        <p:spPr>
          <a:xfrm>
            <a:off x="5567251" y="970195"/>
            <a:ext cx="6205762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Zipper = Focus + Context</a:t>
            </a:r>
          </a:p>
        </p:txBody>
      </p:sp>
      <p:grpSp>
        <p:nvGrpSpPr>
          <p:cNvPr id="877" name="Context:"/>
          <p:cNvGrpSpPr/>
          <p:nvPr/>
        </p:nvGrpSpPr>
        <p:grpSpPr>
          <a:xfrm>
            <a:off x="13879122" y="3318190"/>
            <a:ext cx="2447206" cy="1049901"/>
            <a:chOff x="0" y="0"/>
            <a:chExt cx="1835349" cy="787401"/>
          </a:xfrm>
        </p:grpSpPr>
        <p:sp>
          <p:nvSpPr>
            <p:cNvPr id="876" name="Context:"/>
            <p:cNvSpPr txBox="1"/>
            <p:nvPr/>
          </p:nvSpPr>
          <p:spPr>
            <a:xfrm>
              <a:off x="72916" y="103788"/>
              <a:ext cx="1689516" cy="5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31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135"/>
                <a:t>Context: </a:t>
              </a:r>
            </a:p>
          </p:txBody>
        </p:sp>
        <p:pic>
          <p:nvPicPr>
            <p:cNvPr id="875" name="Context:" descr="Context: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35349" cy="787401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8" name="Equation"/>
              <p:cNvSpPr txBox="1"/>
              <p:nvPr/>
            </p:nvSpPr>
            <p:spPr>
              <a:xfrm>
                <a:off x="6438441" y="5064482"/>
                <a:ext cx="8224944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∘∨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⟩∨…∨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⟨…,…⟩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41" y="5064482"/>
                <a:ext cx="8224944" cy="718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9" name="Arrow"/>
          <p:cNvSpPr/>
          <p:nvPr/>
        </p:nvSpPr>
        <p:spPr>
          <a:xfrm rot="5400000">
            <a:off x="7875915" y="3247651"/>
            <a:ext cx="1588435" cy="1128080"/>
          </a:xfrm>
          <a:prstGeom prst="rightArrow">
            <a:avLst>
              <a:gd name="adj1" fmla="val 32000"/>
              <a:gd name="adj2" fmla="val 90118"/>
            </a:avLst>
          </a:prstGeom>
          <a:ln w="889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grpSp>
        <p:nvGrpSpPr>
          <p:cNvPr id="882" name="Focus:"/>
          <p:cNvGrpSpPr/>
          <p:nvPr/>
        </p:nvGrpSpPr>
        <p:grpSpPr>
          <a:xfrm>
            <a:off x="1390895" y="3318190"/>
            <a:ext cx="1968653" cy="1049901"/>
            <a:chOff x="0" y="0"/>
            <a:chExt cx="1476444" cy="787401"/>
          </a:xfrm>
        </p:grpSpPr>
        <p:sp>
          <p:nvSpPr>
            <p:cNvPr id="881" name="Focus:"/>
            <p:cNvSpPr txBox="1"/>
            <p:nvPr/>
          </p:nvSpPr>
          <p:spPr>
            <a:xfrm>
              <a:off x="75600" y="103788"/>
              <a:ext cx="1325244" cy="5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31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135"/>
                <a:t>Focus: </a:t>
              </a:r>
            </a:p>
          </p:txBody>
        </p:sp>
        <p:pic>
          <p:nvPicPr>
            <p:cNvPr id="880" name="Focus:" descr="Focus: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76444" cy="787401"/>
            </a:xfrm>
            <a:prstGeom prst="rect">
              <a:avLst/>
            </a:prstGeom>
            <a:effectLst/>
          </p:spPr>
        </p:pic>
      </p:grpSp>
      <p:pic>
        <p:nvPicPr>
          <p:cNvPr id="900" name="Connection Line" descr="Connection 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26741" y="3423164"/>
            <a:ext cx="3603185" cy="1477329"/>
          </a:xfrm>
          <a:prstGeom prst="rect">
            <a:avLst/>
          </a:prstGeom>
        </p:spPr>
      </p:pic>
      <p:pic>
        <p:nvPicPr>
          <p:cNvPr id="902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05968" y="3877625"/>
            <a:ext cx="3561419" cy="1264271"/>
          </a:xfrm>
          <a:prstGeom prst="rect">
            <a:avLst/>
          </a:prstGeom>
        </p:spPr>
      </p:pic>
      <p:pic>
        <p:nvPicPr>
          <p:cNvPr id="885" name="Rectangle" descr="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4571" y="4887563"/>
            <a:ext cx="8388123" cy="104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7" name="Equation"/>
              <p:cNvSpPr txBox="1"/>
              <p:nvPr/>
            </p:nvSpPr>
            <p:spPr>
              <a:xfrm>
                <a:off x="2022267" y="4950667"/>
                <a:ext cx="705898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67" y="4950667"/>
                <a:ext cx="705898" cy="7182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0" name="Equation"/>
              <p:cNvSpPr txBox="1"/>
              <p:nvPr/>
            </p:nvSpPr>
            <p:spPr>
              <a:xfrm>
                <a:off x="5567251" y="7422337"/>
                <a:ext cx="627652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∨∘∨…∨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⟨…,…⟩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9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251" y="7422337"/>
                <a:ext cx="6276526" cy="7182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1" name="Equation"/>
              <p:cNvSpPr txBox="1"/>
              <p:nvPr/>
            </p:nvSpPr>
            <p:spPr>
              <a:xfrm>
                <a:off x="1114518" y="7361722"/>
                <a:ext cx="2521395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18" y="7361722"/>
                <a:ext cx="2521395" cy="718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2" name="The Focus is a hole!"/>
          <p:cNvSpPr txBox="1"/>
          <p:nvPr/>
        </p:nvSpPr>
        <p:spPr>
          <a:xfrm>
            <a:off x="6238107" y="6346828"/>
            <a:ext cx="4864048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The Focus is a hole!</a:t>
            </a:r>
          </a:p>
        </p:txBody>
      </p:sp>
      <p:grpSp>
        <p:nvGrpSpPr>
          <p:cNvPr id="899" name="Huet Zippers are not my contribution. See “The Zipper” function pearl, Huet 1997"/>
          <p:cNvGrpSpPr/>
          <p:nvPr/>
        </p:nvGrpSpPr>
        <p:grpSpPr>
          <a:xfrm>
            <a:off x="127347" y="8895518"/>
            <a:ext cx="7910229" cy="785088"/>
            <a:chOff x="-1" y="-1"/>
            <a:chExt cx="10783877" cy="588797"/>
          </a:xfrm>
        </p:grpSpPr>
        <p:pic>
          <p:nvPicPr>
            <p:cNvPr id="897" name="Huet Zippers are not my contribution. See “The Zipper” function pearl, Huet 1997" descr="Huet Zippers are not my contribution. See “The Zipper” function pearl, Huet 1997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0783877" cy="588797"/>
            </a:xfrm>
            <a:prstGeom prst="rect">
              <a:avLst/>
            </a:prstGeom>
            <a:effectLst/>
          </p:spPr>
        </p:pic>
        <p:sp>
          <p:nvSpPr>
            <p:cNvPr id="898" name="Huet Zippers are not my contribution. See “The Zipper” function pearl, Huet 1997"/>
            <p:cNvSpPr txBox="1"/>
            <p:nvPr/>
          </p:nvSpPr>
          <p:spPr>
            <a:xfrm>
              <a:off x="38099" y="38100"/>
              <a:ext cx="10707676" cy="512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normAutofit/>
            </a:bodyPr>
            <a:lstStyle>
              <a:lvl1pPr>
                <a:defRPr sz="2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933" dirty="0"/>
                <a:t>See “The Zipper” function pearl, </a:t>
              </a:r>
              <a:r>
                <a:rPr sz="2933" dirty="0" err="1"/>
                <a:t>Huet</a:t>
              </a:r>
              <a:r>
                <a:rPr sz="2933" dirty="0"/>
                <a:t> 1997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5" animBg="1" advAuto="0"/>
      <p:bldP spid="888" grpId="8" animBg="1" advAuto="0"/>
      <p:bldP spid="872" grpId="2" animBg="1" advAuto="0"/>
      <p:bldP spid="873" grpId="3" animBg="1" advAuto="0"/>
      <p:bldP spid="874" grpId="1" animBg="1" advAuto="0"/>
      <p:bldP spid="877" grpId="10" animBg="1" advAuto="0"/>
      <p:bldP spid="878" grpId="5" animBg="1" advAuto="0"/>
      <p:bldP spid="879" grpId="4" animBg="1" advAuto="0"/>
      <p:bldP spid="882" grpId="6" animBg="1" advAuto="0"/>
      <p:bldP spid="900" grpId="12" animBg="1" advAuto="0"/>
      <p:bldP spid="902" grpId="7" animBg="1" advAuto="0"/>
      <p:bldP spid="885" grpId="11" animBg="1" advAuto="0"/>
      <p:bldP spid="887" grpId="9" animBg="1" advAuto="0"/>
      <p:bldP spid="890" grpId="14" animBg="1" advAuto="0"/>
      <p:bldP spid="891" grpId="16" animBg="1" advAuto="0"/>
      <p:bldP spid="892" grpId="1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VSAT</a:t>
            </a:r>
          </a:p>
        </p:txBody>
      </p:sp>
      <p:sp>
        <p:nvSpPr>
          <p:cNvPr id="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907" name="Choice Removal Cont.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rPr lang="en-GB" dirty="0"/>
              <a:t>Choice Removal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8" name="Equation"/>
              <p:cNvSpPr txBox="1"/>
              <p:nvPr/>
            </p:nvSpPr>
            <p:spPr>
              <a:xfrm>
                <a:off x="7554350" y="903945"/>
                <a:ext cx="3679084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50" y="903945"/>
                <a:ext cx="3679084" cy="718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9" name="Variational core:"/>
          <p:cNvSpPr txBox="1"/>
          <p:nvPr/>
        </p:nvSpPr>
        <p:spPr>
          <a:xfrm>
            <a:off x="2604348" y="860858"/>
            <a:ext cx="4046279" cy="86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normAutofit fontScale="92500"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Variational core:</a:t>
            </a:r>
          </a:p>
        </p:txBody>
      </p:sp>
      <p:grpSp>
        <p:nvGrpSpPr>
          <p:cNvPr id="912" name="In Focus"/>
          <p:cNvGrpSpPr/>
          <p:nvPr/>
        </p:nvGrpSpPr>
        <p:grpSpPr>
          <a:xfrm>
            <a:off x="14474514" y="1685551"/>
            <a:ext cx="2319817" cy="1049901"/>
            <a:chOff x="-1" y="0"/>
            <a:chExt cx="1739808" cy="787401"/>
          </a:xfrm>
        </p:grpSpPr>
        <p:sp>
          <p:nvSpPr>
            <p:cNvPr id="911" name="In Focus"/>
            <p:cNvSpPr txBox="1"/>
            <p:nvPr/>
          </p:nvSpPr>
          <p:spPr>
            <a:xfrm>
              <a:off x="74437" y="103788"/>
              <a:ext cx="1590933" cy="5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31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135"/>
                <a:t>In Focus</a:t>
              </a:r>
            </a:p>
          </p:txBody>
        </p:sp>
        <p:pic>
          <p:nvPicPr>
            <p:cNvPr id="910" name="In Focus" descr="In Focu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39808" cy="787401"/>
            </a:xfrm>
            <a:prstGeom prst="rect">
              <a:avLst/>
            </a:prstGeom>
            <a:effectLst/>
          </p:spPr>
        </p:pic>
      </p:grpSp>
      <p:pic>
        <p:nvPicPr>
          <p:cNvPr id="913" name="Rectangle" descr="Rectangl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79353" y="2974851"/>
            <a:ext cx="2710136" cy="818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5" name="Equation"/>
              <p:cNvSpPr txBox="1"/>
              <p:nvPr/>
            </p:nvSpPr>
            <p:spPr>
              <a:xfrm>
                <a:off x="15405178" y="2984924"/>
                <a:ext cx="705898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178" y="2984924"/>
                <a:ext cx="705898" cy="718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9" name="Group"/>
          <p:cNvGrpSpPr/>
          <p:nvPr/>
        </p:nvGrpSpPr>
        <p:grpSpPr>
          <a:xfrm>
            <a:off x="5993280" y="3130487"/>
            <a:ext cx="5258813" cy="767811"/>
            <a:chOff x="3076532" y="0"/>
            <a:chExt cx="3943989" cy="575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6" name="Equation"/>
                <p:cNvSpPr txBox="1"/>
                <p:nvPr/>
              </p:nvSpPr>
              <p:spPr>
                <a:xfrm>
                  <a:off x="4565789" y="37200"/>
                  <a:ext cx="2454732" cy="5386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∘∨</m:t>
                        </m:r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sz="4667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667" i="1">
                                <a:solidFill>
                                  <a:srgbClr val="7202E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667" i="1">
                                <a:solidFill>
                                  <a:srgbClr val="7202E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4667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6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6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sz="46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1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789" y="37200"/>
                  <a:ext cx="2454732" cy="5386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7" name="Arrow"/>
            <p:cNvSpPr/>
            <p:nvPr/>
          </p:nvSpPr>
          <p:spPr>
            <a:xfrm>
              <a:off x="3076532" y="0"/>
              <a:ext cx="916782" cy="507775"/>
            </a:xfrm>
            <a:prstGeom prst="rightArrow">
              <a:avLst>
                <a:gd name="adj1" fmla="val 47143"/>
                <a:gd name="adj2" fmla="val 106575"/>
              </a:avLst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0" name="Equation"/>
              <p:cNvSpPr txBox="1"/>
              <p:nvPr/>
            </p:nvSpPr>
            <p:spPr>
              <a:xfrm>
                <a:off x="7573010" y="2266714"/>
                <a:ext cx="3679084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010" y="2266714"/>
                <a:ext cx="3679084" cy="718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" name="Choice Removal"/>
          <p:cNvSpPr txBox="1"/>
          <p:nvPr/>
        </p:nvSpPr>
        <p:spPr>
          <a:xfrm>
            <a:off x="1586658" y="1972687"/>
            <a:ext cx="3972779" cy="7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100" b="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135"/>
              <a:t>Choice Removal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" name="Equation"/>
              <p:cNvSpPr txBox="1"/>
              <p:nvPr/>
            </p:nvSpPr>
            <p:spPr>
              <a:xfrm>
                <a:off x="7604518" y="3965270"/>
                <a:ext cx="1457579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∨∘</m:t>
                      </m:r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18" y="3965270"/>
                <a:ext cx="1457579" cy="718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3" name="Arrow"/>
          <p:cNvSpPr/>
          <p:nvPr/>
        </p:nvSpPr>
        <p:spPr>
          <a:xfrm>
            <a:off x="5993280" y="4055674"/>
            <a:ext cx="1222413" cy="677055"/>
          </a:xfrm>
          <a:prstGeom prst="rightArrow">
            <a:avLst>
              <a:gd name="adj1" fmla="val 47143"/>
              <a:gd name="adj2" fmla="val 106575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pic>
        <p:nvPicPr>
          <p:cNvPr id="925" name="Rectangle" descr="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79353" y="3862020"/>
            <a:ext cx="2710136" cy="959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7" name="Equation"/>
              <p:cNvSpPr txBox="1"/>
              <p:nvPr/>
            </p:nvSpPr>
            <p:spPr>
              <a:xfrm>
                <a:off x="14417999" y="3970302"/>
                <a:ext cx="2521395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7999" y="3970302"/>
                <a:ext cx="2521395" cy="7182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8" name="Equation"/>
              <p:cNvSpPr txBox="1"/>
              <p:nvPr/>
            </p:nvSpPr>
            <p:spPr>
              <a:xfrm>
                <a:off x="9421008" y="6392517"/>
                <a:ext cx="6337119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𝐴𝑐𝑐𝑢𝑚𝑢𝑙𝑎𝑡𝑖𝑜𝑛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008" y="6392517"/>
                <a:ext cx="6337119" cy="7182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9" name="Equation"/>
              <p:cNvSpPr txBox="1"/>
              <p:nvPr/>
            </p:nvSpPr>
            <p:spPr>
              <a:xfrm>
                <a:off x="2374034" y="6418343"/>
                <a:ext cx="6097695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𝐴𝑐𝑐𝑢𝑚𝑢𝑙𝑎𝑡𝑖𝑜𝑛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34" y="6418343"/>
                <a:ext cx="6097695" cy="718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0" name="Line"/>
          <p:cNvSpPr/>
          <p:nvPr/>
        </p:nvSpPr>
        <p:spPr>
          <a:xfrm>
            <a:off x="9587520" y="4982134"/>
            <a:ext cx="1826645" cy="1291215"/>
          </a:xfrm>
          <a:prstGeom prst="line">
            <a:avLst/>
          </a:prstGeom>
          <a:ln w="25400">
            <a:solidFill>
              <a:srgbClr val="B51414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931" name="Line"/>
          <p:cNvSpPr/>
          <p:nvPr/>
        </p:nvSpPr>
        <p:spPr>
          <a:xfrm flipH="1">
            <a:off x="5354058" y="4982134"/>
            <a:ext cx="1826645" cy="1291215"/>
          </a:xfrm>
          <a:prstGeom prst="line">
            <a:avLst/>
          </a:prstGeom>
          <a:ln w="25400">
            <a:solidFill>
              <a:srgbClr val="AE2CF3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2" name="Equation"/>
              <p:cNvSpPr txBox="1"/>
              <p:nvPr/>
            </p:nvSpPr>
            <p:spPr>
              <a:xfrm rot="19425524">
                <a:off x="5578038" y="5137673"/>
                <a:ext cx="1012393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</m:oMath>
                  </m:oMathPara>
                </a14:m>
                <a:endParaRPr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5524">
                <a:off x="5578038" y="5137673"/>
                <a:ext cx="1012393" cy="276999"/>
              </a:xfrm>
              <a:prstGeom prst="rect">
                <a:avLst/>
              </a:prstGeom>
              <a:blipFill>
                <a:blip r:embed="rId13"/>
                <a:stretch>
                  <a:fillRect l="-1852" t="-1481" r="-4938" b="-51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3" name="Equation"/>
              <p:cNvSpPr txBox="1"/>
              <p:nvPr/>
            </p:nvSpPr>
            <p:spPr>
              <a:xfrm rot="2110012">
                <a:off x="10074037" y="5161741"/>
                <a:ext cx="1081322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</m:oMath>
                  </m:oMathPara>
                </a14:m>
                <a:endParaRPr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3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0012">
                <a:off x="10074037" y="5161741"/>
                <a:ext cx="1081322" cy="276999"/>
              </a:xfrm>
              <a:prstGeom prst="rect">
                <a:avLst/>
              </a:prstGeom>
              <a:blipFill>
                <a:blip r:embed="rId14"/>
                <a:stretch>
                  <a:fillRect l="-4651" t="-709" r="-2907" b="-49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4" name="Arrow"/>
          <p:cNvSpPr/>
          <p:nvPr/>
        </p:nvSpPr>
        <p:spPr>
          <a:xfrm rot="5400000">
            <a:off x="4062440" y="7412232"/>
            <a:ext cx="1222415" cy="677055"/>
          </a:xfrm>
          <a:prstGeom prst="rightArrow">
            <a:avLst>
              <a:gd name="adj1" fmla="val 47143"/>
              <a:gd name="adj2" fmla="val 106575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5" name="Equation"/>
              <p:cNvSpPr txBox="1"/>
              <p:nvPr/>
            </p:nvSpPr>
            <p:spPr>
              <a:xfrm>
                <a:off x="2969047" y="8546831"/>
                <a:ext cx="418614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𝐸𝑣𝑎𝑙𝑢𝑎𝑡𝑖𝑜𝑛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047" y="8546831"/>
                <a:ext cx="4186146" cy="7182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6" name="Rectangle" descr="Rectangl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696668" y="8316388"/>
            <a:ext cx="4648312" cy="1147762"/>
          </a:xfrm>
          <a:prstGeom prst="rect">
            <a:avLst/>
          </a:prstGeom>
        </p:spPr>
      </p:pic>
      <p:sp>
        <p:nvSpPr>
          <p:cNvPr id="938" name="Model"/>
          <p:cNvSpPr txBox="1"/>
          <p:nvPr/>
        </p:nvSpPr>
        <p:spPr>
          <a:xfrm>
            <a:off x="504514" y="8447357"/>
            <a:ext cx="1609952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0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000"/>
              <a:t>Model</a:t>
            </a:r>
          </a:p>
        </p:txBody>
      </p:sp>
      <p:pic>
        <p:nvPicPr>
          <p:cNvPr id="939" name="Rectangle" descr="Rectangl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9579" y="8388905"/>
            <a:ext cx="2319815" cy="869249"/>
          </a:xfrm>
          <a:prstGeom prst="rect">
            <a:avLst/>
          </a:prstGeom>
        </p:spPr>
      </p:pic>
      <p:sp>
        <p:nvSpPr>
          <p:cNvPr id="941" name="Arrow"/>
          <p:cNvSpPr/>
          <p:nvPr/>
        </p:nvSpPr>
        <p:spPr>
          <a:xfrm rot="5400000">
            <a:off x="11073054" y="7360580"/>
            <a:ext cx="1222415" cy="677055"/>
          </a:xfrm>
          <a:prstGeom prst="rightArrow">
            <a:avLst>
              <a:gd name="adj1" fmla="val 47143"/>
              <a:gd name="adj2" fmla="val 106575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2" name="Equation"/>
              <p:cNvSpPr txBox="1"/>
              <p:nvPr/>
            </p:nvSpPr>
            <p:spPr>
              <a:xfrm>
                <a:off x="9979659" y="8495177"/>
                <a:ext cx="419781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𝐸𝑣𝑎𝑙𝑢𝑎𝑡𝑖𝑜𝑛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9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59" y="8495177"/>
                <a:ext cx="4197816" cy="7182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3" name="Rectangle" descr="Rectangl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779067" y="8330452"/>
            <a:ext cx="4500286" cy="1126949"/>
          </a:xfrm>
          <a:prstGeom prst="rect">
            <a:avLst/>
          </a:prstGeom>
        </p:spPr>
      </p:pic>
      <p:grpSp>
        <p:nvGrpSpPr>
          <p:cNvPr id="950" name="Group"/>
          <p:cNvGrpSpPr/>
          <p:nvPr/>
        </p:nvGrpSpPr>
        <p:grpSpPr>
          <a:xfrm>
            <a:off x="504514" y="5175028"/>
            <a:ext cx="14307901" cy="1223540"/>
            <a:chOff x="-38101" y="-38101"/>
            <a:chExt cx="10730596" cy="917626"/>
          </a:xfrm>
        </p:grpSpPr>
        <p:pic>
          <p:nvPicPr>
            <p:cNvPr id="945" name="Oval" descr="Oval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38101" y="-38101"/>
              <a:ext cx="1244603" cy="917626"/>
            </a:xfrm>
            <a:prstGeom prst="rect">
              <a:avLst/>
            </a:prstGeom>
            <a:effectLst/>
          </p:spPr>
        </p:pic>
        <p:pic>
          <p:nvPicPr>
            <p:cNvPr id="947" name="Line" descr="Line"/>
            <p:cNvPicPr>
              <a:picLocks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246669" y="348134"/>
              <a:ext cx="9445826" cy="76201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9" name="Equation"/>
                <p:cNvSpPr txBox="1"/>
                <p:nvPr/>
              </p:nvSpPr>
              <p:spPr>
                <a:xfrm>
                  <a:off x="210325" y="240220"/>
                  <a:ext cx="819911" cy="4154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3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push</m:t>
                        </m:r>
                      </m:oMath>
                    </m:oMathPara>
                  </a14:m>
                  <a:endParaRPr sz="360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4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325" y="240220"/>
                  <a:ext cx="819911" cy="41548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6" name="Group"/>
          <p:cNvGrpSpPr/>
          <p:nvPr/>
        </p:nvGrpSpPr>
        <p:grpSpPr>
          <a:xfrm>
            <a:off x="7554350" y="4701387"/>
            <a:ext cx="1659523" cy="5052213"/>
            <a:chOff x="-38101" y="-38100"/>
            <a:chExt cx="1244603" cy="4649102"/>
          </a:xfrm>
        </p:grpSpPr>
        <p:pic>
          <p:nvPicPr>
            <p:cNvPr id="951" name="Oval" descr="Oval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38101" y="3693376"/>
              <a:ext cx="1244603" cy="917626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3" name="Equation"/>
                <p:cNvSpPr txBox="1"/>
                <p:nvPr/>
              </p:nvSpPr>
              <p:spPr>
                <a:xfrm>
                  <a:off x="251788" y="3851228"/>
                  <a:ext cx="664824" cy="4154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3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pop</m:t>
                        </m:r>
                      </m:oMath>
                    </m:oMathPara>
                  </a14:m>
                  <a:endParaRPr sz="36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95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88" y="3851228"/>
                  <a:ext cx="664824" cy="415486"/>
                </a:xfrm>
                <a:prstGeom prst="rect">
                  <a:avLst/>
                </a:prstGeom>
                <a:blipFill>
                  <a:blip r:embed="rId22"/>
                  <a:stretch>
                    <a:fillRect b="-2027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54" name="Line" descr="Line"/>
            <p:cNvPicPr>
              <a:picLocks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 rot="16200000">
              <a:off x="-1262192" y="1770192"/>
              <a:ext cx="3692785" cy="76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2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2" animBg="1" advAuto="0"/>
      <p:bldP spid="909" grpId="1" animBg="1" advAuto="0"/>
      <p:bldP spid="912" grpId="5" animBg="1" advAuto="0"/>
      <p:bldP spid="913" grpId="7" animBg="1" advAuto="0"/>
      <p:bldP spid="915" grpId="8" animBg="1" advAuto="0"/>
      <p:bldP spid="919" grpId="6" animBg="1" advAuto="0"/>
      <p:bldP spid="920" grpId="3" animBg="1" advAuto="0"/>
      <p:bldP spid="921" grpId="4" animBg="1" advAuto="0"/>
      <p:bldP spid="922" grpId="9" animBg="1" advAuto="0"/>
      <p:bldP spid="923" grpId="10" animBg="1" advAuto="0"/>
      <p:bldP spid="925" grpId="12" animBg="1" advAuto="0"/>
      <p:bldP spid="927" grpId="13" animBg="1" advAuto="0"/>
      <p:bldP spid="928" grpId="24" animBg="1" advAuto="0"/>
      <p:bldP spid="929" grpId="16" animBg="1" advAuto="0"/>
      <p:bldP spid="930" grpId="23" animBg="1" advAuto="0"/>
      <p:bldP spid="931" grpId="15" animBg="1" advAuto="0"/>
      <p:bldP spid="932" grpId="14" animBg="1" advAuto="0"/>
      <p:bldP spid="933" grpId="22" animBg="1" advAuto="0"/>
      <p:bldP spid="934" grpId="17" animBg="1" advAuto="0"/>
      <p:bldP spid="935" grpId="18" animBg="1" advAuto="0"/>
      <p:bldP spid="936" grpId="21" animBg="1" advAuto="0"/>
      <p:bldP spid="938" grpId="19" animBg="1" advAuto="0"/>
      <p:bldP spid="939" grpId="20" animBg="1" advAuto="0"/>
      <p:bldP spid="941" grpId="25" animBg="1" advAuto="0"/>
      <p:bldP spid="942" grpId="26" animBg="1" advAuto="0"/>
      <p:bldP spid="943" grpId="27" animBg="1" advAuto="0"/>
      <p:bldP spid="950" grpId="28" animBg="1" advAuto="0"/>
      <p:bldP spid="956" grpId="29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Title 1"/>
          <p:cNvSpPr txBox="1">
            <a:spLocks noGrp="1"/>
          </p:cNvSpPr>
          <p:nvPr>
            <p:ph type="title"/>
          </p:nvPr>
        </p:nvSpPr>
        <p:spPr>
          <a:xfrm>
            <a:off x="592684" y="-1484945"/>
            <a:ext cx="2906009" cy="869251"/>
          </a:xfrm>
          <a:prstGeom prst="rect">
            <a:avLst/>
          </a:prstGeom>
        </p:spPr>
        <p:txBody>
          <a:bodyPr/>
          <a:lstStyle>
            <a:lvl1pPr defTabSz="455675">
              <a:defRPr sz="2496"/>
            </a:lvl1pPr>
          </a:lstStyle>
          <a:p>
            <a:r>
              <a:t>Contribution 4</a:t>
            </a:r>
          </a:p>
        </p:txBody>
      </p:sp>
      <p:sp>
        <p:nvSpPr>
          <p:cNvPr id="1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06" name="Performance for VSMT solver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Performance for VSMT solver</a:t>
            </a:r>
          </a:p>
        </p:txBody>
      </p:sp>
      <p:pic>
        <p:nvPicPr>
          <p:cNvPr id="1307" name="RQ1_Fin_Smt.png" descr="RQ1_Fin_S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231" y="1583376"/>
            <a:ext cx="13561799" cy="774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creen Shot 2020-12-04 at 2.51.07 PM.png" descr="Screen Shot 2020-12-04 at 2.51.07 PM.png">
            <a:extLst>
              <a:ext uri="{FF2B5EF4-FFF2-40B4-BE49-F238E27FC236}">
                <a16:creationId xmlns:a16="http://schemas.microsoft.com/office/drawing/2014/main" id="{E0F3E067-1E02-4DB6-9F62-04623691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0130" y="3111100"/>
            <a:ext cx="7387213" cy="392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Screen Shot 2020-12-04 at 2.50.04 PM.png" descr="Screen Shot 2020-12-04 at 2.50.04 PM.png">
            <a:extLst>
              <a:ext uri="{FF2B5EF4-FFF2-40B4-BE49-F238E27FC236}">
                <a16:creationId xmlns:a16="http://schemas.microsoft.com/office/drawing/2014/main" id="{25D41574-3E72-4B13-ADCF-F5AF30F2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14" y="3363261"/>
            <a:ext cx="6976748" cy="302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Screen Shot 2020-12-04 at 3.06.51 PM.png" descr="Screen Shot 2020-12-04 at 3.06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2293" y="2898576"/>
            <a:ext cx="8421750" cy="476289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523" name="Screen Shot 2020-12-04 at 3.03.50 PM.png" descr="Screen Shot 2020-12-04 at 3.03.5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998" y="3111100"/>
            <a:ext cx="8979615" cy="700168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528" name="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Impact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-132125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30" name="SAT solvers are ubiquitou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SAT solvers are ubiquitous</a:t>
            </a:r>
          </a:p>
        </p:txBody>
      </p:sp>
      <p:sp>
        <p:nvSpPr>
          <p:cNvPr id="531" name="SAT solvers are used everywhere"/>
          <p:cNvSpPr txBox="1"/>
          <p:nvPr/>
        </p:nvSpPr>
        <p:spPr>
          <a:xfrm>
            <a:off x="4493123" y="1076378"/>
            <a:ext cx="835401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SAT solvers are used everywhere</a:t>
            </a:r>
          </a:p>
        </p:txBody>
      </p:sp>
      <p:sp>
        <p:nvSpPr>
          <p:cNvPr id="532" name="Bug finding"/>
          <p:cNvSpPr txBox="1"/>
          <p:nvPr/>
        </p:nvSpPr>
        <p:spPr>
          <a:xfrm>
            <a:off x="1371642" y="2075475"/>
            <a:ext cx="3020596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Bug finding</a:t>
            </a:r>
          </a:p>
        </p:txBody>
      </p:sp>
      <p:sp>
        <p:nvSpPr>
          <p:cNvPr id="533" name="Model checking"/>
          <p:cNvSpPr txBox="1"/>
          <p:nvPr/>
        </p:nvSpPr>
        <p:spPr>
          <a:xfrm>
            <a:off x="5774446" y="2075475"/>
            <a:ext cx="4001634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Model checking</a:t>
            </a:r>
          </a:p>
        </p:txBody>
      </p:sp>
      <p:pic>
        <p:nvPicPr>
          <p:cNvPr id="522" name="Screen Shot 2020-12-04 at 3.10.24 PM.png" descr="Screen Shot 2020-12-04 at 3.10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13208" y="5833049"/>
            <a:ext cx="8483510" cy="504595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A3EE1C9-3819-4926-AF0D-473775E24C1B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731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Title 1"/>
          <p:cNvSpPr txBox="1">
            <a:spLocks noGrp="1"/>
          </p:cNvSpPr>
          <p:nvPr>
            <p:ph type="title"/>
          </p:nvPr>
        </p:nvSpPr>
        <p:spPr>
          <a:xfrm>
            <a:off x="592684" y="-1484945"/>
            <a:ext cx="2906009" cy="869251"/>
          </a:xfrm>
          <a:prstGeom prst="rect">
            <a:avLst/>
          </a:prstGeom>
        </p:spPr>
        <p:txBody>
          <a:bodyPr/>
          <a:lstStyle>
            <a:lvl1pPr defTabSz="455675">
              <a:defRPr sz="2496"/>
            </a:lvl1pPr>
          </a:lstStyle>
          <a:p>
            <a:r>
              <a:t>Contribution 4</a:t>
            </a:r>
          </a:p>
        </p:txBody>
      </p:sp>
      <p:sp>
        <p:nvSpPr>
          <p:cNvPr id="1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22839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202" name="Performance for VSAT solver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Performance for </a:t>
            </a:r>
            <a:r>
              <a:rPr lang="de-DE" dirty="0"/>
              <a:t>Different Underlying SAT </a:t>
            </a:r>
            <a:r>
              <a:rPr lang="de-DE" dirty="0" err="1"/>
              <a:t>Solvers</a:t>
            </a:r>
            <a:endParaRPr dirty="0"/>
          </a:p>
        </p:txBody>
      </p:sp>
      <p:pic>
        <p:nvPicPr>
          <p:cNvPr id="1203" name="RQ4_Auto.png" descr="RQ4_Au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7514" y="931305"/>
            <a:ext cx="10165231" cy="7260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Prototype Solver does not show significant overhead for auto dataset"/>
          <p:cNvSpPr txBox="1"/>
          <p:nvPr/>
        </p:nvSpPr>
        <p:spPr>
          <a:xfrm>
            <a:off x="296507" y="8365935"/>
            <a:ext cx="16747247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 dirty="0"/>
              <a:t>Prototype Solver </a:t>
            </a:r>
            <a:r>
              <a:rPr sz="4267" i="1" dirty="0"/>
              <a:t>does not</a:t>
            </a:r>
            <a:r>
              <a:rPr sz="4267" dirty="0"/>
              <a:t> show significant overhead for </a:t>
            </a:r>
            <a:r>
              <a:rPr lang="de-DE" sz="4267" dirty="0" err="1"/>
              <a:t>both</a:t>
            </a:r>
            <a:r>
              <a:rPr sz="4267" dirty="0"/>
              <a:t> dataset</a:t>
            </a:r>
            <a:r>
              <a:rPr lang="de-DE" sz="4267" dirty="0"/>
              <a:t>s</a:t>
            </a:r>
            <a:endParaRPr sz="4267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creen Shot 2020-12-04 at 2.51.07 PM.png" descr="Screen Shot 2020-12-04 at 2.51.07 PM.png">
            <a:extLst>
              <a:ext uri="{FF2B5EF4-FFF2-40B4-BE49-F238E27FC236}">
                <a16:creationId xmlns:a16="http://schemas.microsoft.com/office/drawing/2014/main" id="{2EE4E2CD-796D-42F9-AB4B-8C41B8D2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0130" y="3111100"/>
            <a:ext cx="7387213" cy="392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Screen Shot 2020-12-04 at 2.50.04 PM.png" descr="Screen Shot 2020-12-04 at 2.50.04 PM.png">
            <a:extLst>
              <a:ext uri="{FF2B5EF4-FFF2-40B4-BE49-F238E27FC236}">
                <a16:creationId xmlns:a16="http://schemas.microsoft.com/office/drawing/2014/main" id="{599BF7C4-6675-4B68-AA7C-351C2588C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14" y="3363261"/>
            <a:ext cx="6976748" cy="302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Screen Shot 2020-12-04 at 3.06.51 PM.png" descr="Screen Shot 2020-12-04 at 3.06.51 PM.png">
            <a:extLst>
              <a:ext uri="{FF2B5EF4-FFF2-40B4-BE49-F238E27FC236}">
                <a16:creationId xmlns:a16="http://schemas.microsoft.com/office/drawing/2014/main" id="{F0AE3BDE-94DA-4F3D-8819-5715290C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8599" y="2915228"/>
            <a:ext cx="8421750" cy="476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Screen Shot 2020-12-04 at 3.12.36 PM.png" descr="Screen Shot 2020-12-04 at 3.12.3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436" y="3138692"/>
            <a:ext cx="8601456" cy="5420381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528" name="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Impact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-132125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30" name="SAT solvers are ubiquitou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SAT solvers are ubiquitous</a:t>
            </a:r>
          </a:p>
        </p:txBody>
      </p:sp>
      <p:sp>
        <p:nvSpPr>
          <p:cNvPr id="531" name="SAT solvers are used everywhere"/>
          <p:cNvSpPr txBox="1"/>
          <p:nvPr/>
        </p:nvSpPr>
        <p:spPr>
          <a:xfrm>
            <a:off x="4493123" y="1076378"/>
            <a:ext cx="835401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SAT solvers are used everywhere</a:t>
            </a:r>
          </a:p>
        </p:txBody>
      </p:sp>
      <p:sp>
        <p:nvSpPr>
          <p:cNvPr id="532" name="Bug finding"/>
          <p:cNvSpPr txBox="1"/>
          <p:nvPr/>
        </p:nvSpPr>
        <p:spPr>
          <a:xfrm>
            <a:off x="1371642" y="2075475"/>
            <a:ext cx="3020596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Bug finding</a:t>
            </a:r>
          </a:p>
        </p:txBody>
      </p:sp>
      <p:sp>
        <p:nvSpPr>
          <p:cNvPr id="533" name="Model checking"/>
          <p:cNvSpPr txBox="1"/>
          <p:nvPr/>
        </p:nvSpPr>
        <p:spPr>
          <a:xfrm>
            <a:off x="5774446" y="2075475"/>
            <a:ext cx="4001634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Model checking</a:t>
            </a:r>
          </a:p>
        </p:txBody>
      </p:sp>
      <p:sp>
        <p:nvSpPr>
          <p:cNvPr id="535" name="Bioinformatics"/>
          <p:cNvSpPr txBox="1"/>
          <p:nvPr/>
        </p:nvSpPr>
        <p:spPr>
          <a:xfrm>
            <a:off x="11600637" y="2075475"/>
            <a:ext cx="3673017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Bioinformatics</a:t>
            </a:r>
          </a:p>
        </p:txBody>
      </p:sp>
      <p:pic>
        <p:nvPicPr>
          <p:cNvPr id="524" name="Screen Shot 2020-12-04 at 3.13.07 PM.png" descr="Screen Shot 2020-12-04 at 3.13.0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04091" y="3266777"/>
            <a:ext cx="9100810" cy="376618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525" name="Screen Shot 2020-12-04 at 3.15.40 PM.png" descr="Screen Shot 2020-12-04 at 3.15.40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57702" y="6071706"/>
            <a:ext cx="8979615" cy="473894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5C2539A4-3E30-490C-96AF-9AFCF9F40C08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005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Impact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12185" y="-1321259"/>
            <a:ext cx="410369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30" name="SAT solvers are ubiquitou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SAT solvers are ubiquitous</a:t>
            </a:r>
          </a:p>
        </p:txBody>
      </p:sp>
      <p:sp>
        <p:nvSpPr>
          <p:cNvPr id="531" name="SAT solvers are used everywhere"/>
          <p:cNvSpPr txBox="1"/>
          <p:nvPr/>
        </p:nvSpPr>
        <p:spPr>
          <a:xfrm>
            <a:off x="4493123" y="1076378"/>
            <a:ext cx="835401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SAT solvers are used everywhere</a:t>
            </a:r>
          </a:p>
        </p:txBody>
      </p:sp>
      <p:sp>
        <p:nvSpPr>
          <p:cNvPr id="532" name="Bug finding"/>
          <p:cNvSpPr txBox="1"/>
          <p:nvPr/>
        </p:nvSpPr>
        <p:spPr>
          <a:xfrm>
            <a:off x="1371642" y="2075475"/>
            <a:ext cx="3020596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Bug finding</a:t>
            </a:r>
          </a:p>
        </p:txBody>
      </p:sp>
      <p:sp>
        <p:nvSpPr>
          <p:cNvPr id="533" name="Model checking"/>
          <p:cNvSpPr txBox="1"/>
          <p:nvPr/>
        </p:nvSpPr>
        <p:spPr>
          <a:xfrm>
            <a:off x="5774446" y="2075475"/>
            <a:ext cx="4001634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Model checking</a:t>
            </a:r>
          </a:p>
        </p:txBody>
      </p:sp>
      <p:sp>
        <p:nvSpPr>
          <p:cNvPr id="534" name="Scheduling"/>
          <p:cNvSpPr txBox="1"/>
          <p:nvPr/>
        </p:nvSpPr>
        <p:spPr>
          <a:xfrm>
            <a:off x="1401721" y="4073669"/>
            <a:ext cx="2855486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Scheduling</a:t>
            </a:r>
          </a:p>
        </p:txBody>
      </p:sp>
      <p:sp>
        <p:nvSpPr>
          <p:cNvPr id="535" name="Bioinformatics"/>
          <p:cNvSpPr txBox="1"/>
          <p:nvPr/>
        </p:nvSpPr>
        <p:spPr>
          <a:xfrm>
            <a:off x="11600637" y="2075475"/>
            <a:ext cx="3673017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Bioinformatics</a:t>
            </a:r>
          </a:p>
        </p:txBody>
      </p:sp>
      <p:sp>
        <p:nvSpPr>
          <p:cNvPr id="536" name="Software product-lines"/>
          <p:cNvSpPr txBox="1"/>
          <p:nvPr/>
        </p:nvSpPr>
        <p:spPr>
          <a:xfrm>
            <a:off x="5775391" y="4073669"/>
            <a:ext cx="567356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Software product-lines</a:t>
            </a:r>
          </a:p>
        </p:txBody>
      </p:sp>
      <p:sp>
        <p:nvSpPr>
          <p:cNvPr id="537" name="Program Synthesis"/>
          <p:cNvSpPr txBox="1"/>
          <p:nvPr/>
        </p:nvSpPr>
        <p:spPr>
          <a:xfrm>
            <a:off x="11803842" y="4073669"/>
            <a:ext cx="4689321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Program Synthesis</a:t>
            </a:r>
          </a:p>
        </p:txBody>
      </p:sp>
      <p:sp>
        <p:nvSpPr>
          <p:cNvPr id="538" name="Planning"/>
          <p:cNvSpPr txBox="1"/>
          <p:nvPr/>
        </p:nvSpPr>
        <p:spPr>
          <a:xfrm>
            <a:off x="6430392" y="6308937"/>
            <a:ext cx="2320083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Planning</a:t>
            </a:r>
          </a:p>
        </p:txBody>
      </p:sp>
      <p:sp>
        <p:nvSpPr>
          <p:cNvPr id="539" name="Program Verification"/>
          <p:cNvSpPr txBox="1"/>
          <p:nvPr/>
        </p:nvSpPr>
        <p:spPr>
          <a:xfrm>
            <a:off x="791423" y="6308937"/>
            <a:ext cx="5242358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Program Verification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378DBCC1-1DA1-47D5-8C1B-054D64043D2A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050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6" name="What is a satisfiability solver?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What is a satisfiability solver?</a:t>
            </a:r>
          </a:p>
        </p:txBody>
      </p:sp>
      <p:sp>
        <p:nvSpPr>
          <p:cNvPr id="187" name="A satisfiability (SAT) solver is a tool that solves the Boolean satisfiability problem"/>
          <p:cNvSpPr txBox="1"/>
          <p:nvPr/>
        </p:nvSpPr>
        <p:spPr>
          <a:xfrm>
            <a:off x="1514375" y="1336912"/>
            <a:ext cx="14667993" cy="1450101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A satisfiability (SAT) solver is a tool that solves the Boolean satisfiability problem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630142" y="3188426"/>
            <a:ext cx="14873080" cy="867958"/>
            <a:chOff x="0" y="-67003"/>
            <a:chExt cx="11154466" cy="650947"/>
          </a:xfrm>
        </p:grpSpPr>
        <p:sp>
          <p:nvSpPr>
            <p:cNvPr id="188" name="Given a formula in propositional logic:"/>
            <p:cNvSpPr txBox="1"/>
            <p:nvPr/>
          </p:nvSpPr>
          <p:spPr>
            <a:xfrm>
              <a:off x="0" y="-11123"/>
              <a:ext cx="7146371" cy="595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 algn="l"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267" dirty="0"/>
                <a:t>Given a formula in propositional logic: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Equation"/>
                <p:cNvSpPr txBox="1"/>
                <p:nvPr/>
              </p:nvSpPr>
              <p:spPr>
                <a:xfrm>
                  <a:off x="7240197" y="-67003"/>
                  <a:ext cx="3914269" cy="6463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600" i="1" smtClean="0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5600" b="0" i="1" smtClean="0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de-DE" sz="5600" b="0" i="1" smtClean="0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5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5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GB" sz="5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sz="5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5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sz="5600" b="0" i="1" smtClean="0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6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0197" y="-67003"/>
                  <a:ext cx="3914269" cy="6463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Find an assignment such that f is satisfied:"/>
          <p:cNvSpPr txBox="1"/>
          <p:nvPr/>
        </p:nvSpPr>
        <p:spPr>
          <a:xfrm>
            <a:off x="726242" y="4666246"/>
            <a:ext cx="10115487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4267" dirty="0"/>
              <a:t>Find an assignment such that </a:t>
            </a:r>
            <a:r>
              <a:rPr sz="4267" i="1" dirty="0"/>
              <a:t>f</a:t>
            </a:r>
            <a:r>
              <a:rPr sz="4267" dirty="0"/>
              <a:t> is </a:t>
            </a:r>
            <a:r>
              <a:rPr sz="4267" i="1" dirty="0"/>
              <a:t>satisfied</a:t>
            </a:r>
            <a:r>
              <a:rPr sz="4267" dirty="0"/>
              <a:t>: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2018650" y="5961476"/>
            <a:ext cx="2043573" cy="2425579"/>
            <a:chOff x="0" y="0"/>
            <a:chExt cx="1532629" cy="1819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Equation"/>
                <p:cNvSpPr txBox="1"/>
                <p:nvPr/>
              </p:nvSpPr>
              <p:spPr>
                <a:xfrm>
                  <a:off x="0" y="0"/>
                  <a:ext cx="1519933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sz="54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1519933" cy="6309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Group"/>
                <p:cNvSpPr txBox="1"/>
                <p:nvPr/>
              </p:nvSpPr>
              <p:spPr>
                <a:xfrm>
                  <a:off x="30200" y="593037"/>
                  <a:ext cx="1502429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Grou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0" y="593037"/>
                  <a:ext cx="1502429" cy="6309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Group"/>
                <p:cNvSpPr txBox="1"/>
                <p:nvPr/>
              </p:nvSpPr>
              <p:spPr>
                <a:xfrm>
                  <a:off x="64306" y="1188157"/>
                  <a:ext cx="1464391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Grou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6" y="1188157"/>
                  <a:ext cx="1464391" cy="6309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"/>
          <p:cNvGrpSpPr/>
          <p:nvPr/>
        </p:nvGrpSpPr>
        <p:grpSpPr>
          <a:xfrm>
            <a:off x="8006039" y="6134730"/>
            <a:ext cx="4555991" cy="2333587"/>
            <a:chOff x="0" y="0"/>
            <a:chExt cx="3416888" cy="1750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Group"/>
                <p:cNvSpPr txBox="1"/>
                <p:nvPr/>
              </p:nvSpPr>
              <p:spPr>
                <a:xfrm>
                  <a:off x="0" y="0"/>
                  <a:ext cx="3416888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Grou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416888" cy="6309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Group"/>
                <p:cNvSpPr txBox="1"/>
                <p:nvPr/>
              </p:nvSpPr>
              <p:spPr>
                <a:xfrm>
                  <a:off x="9590" y="559582"/>
                  <a:ext cx="2548985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Grou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" y="559582"/>
                  <a:ext cx="2548985" cy="6309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Group"/>
                <p:cNvSpPr txBox="1"/>
                <p:nvPr/>
              </p:nvSpPr>
              <p:spPr>
                <a:xfrm>
                  <a:off x="9590" y="1119165"/>
                  <a:ext cx="1459826" cy="630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4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sz="54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Grou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" y="1119165"/>
                  <a:ext cx="1459826" cy="6309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2" name="Rectangle" descr="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2686" y="4288309"/>
            <a:ext cx="15907023" cy="5028977"/>
          </a:xfrm>
          <a:prstGeom prst="rect">
            <a:avLst/>
          </a:prstGeom>
        </p:spPr>
      </p:pic>
      <p:sp>
        <p:nvSpPr>
          <p:cNvPr id="214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Background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EBA0174A-6D71-4ADD-BE93-F63D737B27CE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5" animBg="1" advAuto="0"/>
      <p:bldP spid="206" grpId="6" animBg="1" advAuto="0"/>
      <p:bldP spid="210" grpId="8" animBg="1" advAuto="0"/>
      <p:bldP spid="212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Problem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2" name="But how are SAT solvers used in practice?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But how are SAT solvers used in practice?</a:t>
            </a:r>
          </a:p>
        </p:txBody>
      </p:sp>
      <p:sp>
        <p:nvSpPr>
          <p:cNvPr id="223" name="Square"/>
          <p:cNvSpPr/>
          <p:nvPr/>
        </p:nvSpPr>
        <p:spPr>
          <a:xfrm>
            <a:off x="2258346" y="2439168"/>
            <a:ext cx="1693385" cy="1693386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4" name="Square"/>
          <p:cNvSpPr/>
          <p:nvPr/>
        </p:nvSpPr>
        <p:spPr>
          <a:xfrm>
            <a:off x="7372367" y="2439168"/>
            <a:ext cx="1693385" cy="1693386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5" name="Line"/>
          <p:cNvSpPr/>
          <p:nvPr/>
        </p:nvSpPr>
        <p:spPr>
          <a:xfrm>
            <a:off x="3971051" y="3215082"/>
            <a:ext cx="3381994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6" name="Line"/>
          <p:cNvSpPr/>
          <p:nvPr/>
        </p:nvSpPr>
        <p:spPr>
          <a:xfrm>
            <a:off x="3971051" y="2707066"/>
            <a:ext cx="3381994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7" name="Line"/>
          <p:cNvSpPr/>
          <p:nvPr/>
        </p:nvSpPr>
        <p:spPr>
          <a:xfrm>
            <a:off x="3971051" y="3723097"/>
            <a:ext cx="3381994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8" name="Line"/>
          <p:cNvSpPr/>
          <p:nvPr/>
        </p:nvSpPr>
        <p:spPr>
          <a:xfrm>
            <a:off x="3971051" y="2961074"/>
            <a:ext cx="3381994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29" name="Line"/>
          <p:cNvSpPr/>
          <p:nvPr/>
        </p:nvSpPr>
        <p:spPr>
          <a:xfrm>
            <a:off x="3971051" y="3469090"/>
            <a:ext cx="3381994" cy="1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0" name="Interface…"/>
          <p:cNvSpPr txBox="1"/>
          <p:nvPr/>
        </p:nvSpPr>
        <p:spPr>
          <a:xfrm>
            <a:off x="2257683" y="2654241"/>
            <a:ext cx="1728575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Interface</a:t>
            </a:r>
          </a:p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encode</a:t>
            </a:r>
          </a:p>
        </p:txBody>
      </p:sp>
      <p:sp>
        <p:nvSpPr>
          <p:cNvPr id="231" name="SAT…"/>
          <p:cNvSpPr txBox="1"/>
          <p:nvPr/>
        </p:nvSpPr>
        <p:spPr>
          <a:xfrm>
            <a:off x="7595225" y="2650855"/>
            <a:ext cx="1247674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SAT </a:t>
            </a:r>
          </a:p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solver</a:t>
            </a:r>
          </a:p>
        </p:txBody>
      </p:sp>
      <p:sp>
        <p:nvSpPr>
          <p:cNvPr id="232" name="Rounded Rectangle"/>
          <p:cNvSpPr/>
          <p:nvPr/>
        </p:nvSpPr>
        <p:spPr>
          <a:xfrm>
            <a:off x="985423" y="1360967"/>
            <a:ext cx="15303703" cy="4933031"/>
          </a:xfrm>
          <a:prstGeom prst="roundRect">
            <a:avLst>
              <a:gd name="adj" fmla="val 12756"/>
            </a:avLst>
          </a:prstGeom>
          <a:ln w="38100">
            <a:solidFill>
              <a:srgbClr val="738FAF"/>
            </a:solidFill>
            <a:custDash>
              <a:ds d="200000" sp="200000"/>
            </a:custDash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3" name="Line"/>
          <p:cNvSpPr/>
          <p:nvPr/>
        </p:nvSpPr>
        <p:spPr>
          <a:xfrm>
            <a:off x="9085080" y="3215082"/>
            <a:ext cx="3381993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4" name="Line"/>
          <p:cNvSpPr/>
          <p:nvPr/>
        </p:nvSpPr>
        <p:spPr>
          <a:xfrm>
            <a:off x="9085075" y="2707066"/>
            <a:ext cx="39186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5" name="Line"/>
          <p:cNvSpPr/>
          <p:nvPr/>
        </p:nvSpPr>
        <p:spPr>
          <a:xfrm>
            <a:off x="9085075" y="3723097"/>
            <a:ext cx="3918629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6" name="Line"/>
          <p:cNvSpPr/>
          <p:nvPr/>
        </p:nvSpPr>
        <p:spPr>
          <a:xfrm>
            <a:off x="9085079" y="2961074"/>
            <a:ext cx="36369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7" name="Line"/>
          <p:cNvSpPr/>
          <p:nvPr/>
        </p:nvSpPr>
        <p:spPr>
          <a:xfrm>
            <a:off x="9085079" y="3469090"/>
            <a:ext cx="36369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8" name="Shape"/>
          <p:cNvSpPr/>
          <p:nvPr/>
        </p:nvSpPr>
        <p:spPr>
          <a:xfrm>
            <a:off x="12469461" y="2185158"/>
            <a:ext cx="2092919" cy="205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39" name="Track results"/>
          <p:cNvSpPr txBox="1"/>
          <p:nvPr/>
        </p:nvSpPr>
        <p:spPr>
          <a:xfrm>
            <a:off x="12761852" y="2604159"/>
            <a:ext cx="1492098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Track results</a:t>
            </a:r>
          </a:p>
        </p:txBody>
      </p:sp>
      <p:sp>
        <p:nvSpPr>
          <p:cNvPr id="240" name="Propositions"/>
          <p:cNvSpPr txBox="1"/>
          <p:nvPr/>
        </p:nvSpPr>
        <p:spPr>
          <a:xfrm>
            <a:off x="4260434" y="1933519"/>
            <a:ext cx="243069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0433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Propositions</a:t>
            </a:r>
          </a:p>
        </p:txBody>
      </p:sp>
      <p:sp>
        <p:nvSpPr>
          <p:cNvPr id="241" name="is satisfiable?"/>
          <p:cNvSpPr txBox="1"/>
          <p:nvPr/>
        </p:nvSpPr>
        <p:spPr>
          <a:xfrm>
            <a:off x="9636906" y="1933519"/>
            <a:ext cx="2533282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is satisfiable?</a:t>
            </a:r>
          </a:p>
        </p:txBody>
      </p:sp>
      <p:sp>
        <p:nvSpPr>
          <p:cNvPr id="242" name="Marshaled results"/>
          <p:cNvSpPr txBox="1"/>
          <p:nvPr/>
        </p:nvSpPr>
        <p:spPr>
          <a:xfrm>
            <a:off x="6715835" y="4272541"/>
            <a:ext cx="391862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Marshaled results</a:t>
            </a:r>
          </a:p>
        </p:txBody>
      </p:sp>
      <p:sp>
        <p:nvSpPr>
          <p:cNvPr id="243" name="This is great, however…"/>
          <p:cNvSpPr txBox="1"/>
          <p:nvPr/>
        </p:nvSpPr>
        <p:spPr>
          <a:xfrm>
            <a:off x="5110597" y="6416300"/>
            <a:ext cx="6210572" cy="81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3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400" dirty="0"/>
              <a:t>This is great, however…</a:t>
            </a:r>
          </a:p>
        </p:txBody>
      </p:sp>
      <p:sp>
        <p:nvSpPr>
          <p:cNvPr id="244" name="Complicated system"/>
          <p:cNvSpPr txBox="1"/>
          <p:nvPr/>
        </p:nvSpPr>
        <p:spPr>
          <a:xfrm>
            <a:off x="1198899" y="1455411"/>
            <a:ext cx="3846142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0">
                <a:solidFill>
                  <a:srgbClr val="738FA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 dirty="0"/>
              <a:t>Complicated system</a:t>
            </a:r>
          </a:p>
        </p:txBody>
      </p:sp>
      <p:sp>
        <p:nvSpPr>
          <p:cNvPr id="245" name="Search"/>
          <p:cNvSpPr/>
          <p:nvPr/>
        </p:nvSpPr>
        <p:spPr>
          <a:xfrm>
            <a:off x="3884922" y="1548985"/>
            <a:ext cx="3636936" cy="4262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46" name="Propositions"/>
          <p:cNvSpPr txBox="1"/>
          <p:nvPr/>
        </p:nvSpPr>
        <p:spPr>
          <a:xfrm>
            <a:off x="56300" y="8072127"/>
            <a:ext cx="243069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b="0">
                <a:solidFill>
                  <a:srgbClr val="0433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 dirty="0"/>
              <a:t>Propositions</a:t>
            </a:r>
          </a:p>
        </p:txBody>
      </p:sp>
      <p:sp>
        <p:nvSpPr>
          <p:cNvPr id="247" name="{"/>
          <p:cNvSpPr txBox="1"/>
          <p:nvPr/>
        </p:nvSpPr>
        <p:spPr>
          <a:xfrm>
            <a:off x="2161895" y="6546518"/>
            <a:ext cx="1492098" cy="339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59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1202" dirty="0"/>
              <a:t>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Equation"/>
              <p:cNvSpPr txBox="1"/>
              <p:nvPr/>
            </p:nvSpPr>
            <p:spPr>
              <a:xfrm>
                <a:off x="3277106" y="7187130"/>
                <a:ext cx="5651932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4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06" y="7187130"/>
                <a:ext cx="5651932" cy="718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Equation"/>
              <p:cNvSpPr txBox="1"/>
              <p:nvPr/>
            </p:nvSpPr>
            <p:spPr>
              <a:xfrm>
                <a:off x="3319590" y="8868151"/>
                <a:ext cx="590520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590" y="8868151"/>
                <a:ext cx="5905206" cy="718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Equation"/>
              <p:cNvSpPr txBox="1"/>
              <p:nvPr/>
            </p:nvSpPr>
            <p:spPr>
              <a:xfrm>
                <a:off x="3324307" y="8027640"/>
                <a:ext cx="5891356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07" y="8027640"/>
                <a:ext cx="5891356" cy="718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When we want to solve sets of related…"/>
          <p:cNvSpPr txBox="1"/>
          <p:nvPr/>
        </p:nvSpPr>
        <p:spPr>
          <a:xfrm>
            <a:off x="9536360" y="7540031"/>
            <a:ext cx="7541319" cy="1614120"/>
          </a:xfrm>
          <a:prstGeom prst="rect">
            <a:avLst/>
          </a:prstGeom>
          <a:ln w="635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When we want to solve sets of related </a:t>
            </a:r>
          </a:p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problems it is likely we are re-evaluating </a:t>
            </a:r>
          </a:p>
          <a:p>
            <a:pPr>
              <a:defRPr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3200"/>
              <a:t>several clauses or terms!</a:t>
            </a:r>
          </a:p>
        </p:txBody>
      </p:sp>
      <p:sp>
        <p:nvSpPr>
          <p:cNvPr id="252" name="Line"/>
          <p:cNvSpPr/>
          <p:nvPr/>
        </p:nvSpPr>
        <p:spPr>
          <a:xfrm rot="10800000">
            <a:off x="3913954" y="4123168"/>
            <a:ext cx="9506161" cy="83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67" extrusionOk="0">
                <a:moveTo>
                  <a:pt x="0" y="20271"/>
                </a:moveTo>
                <a:cubicBezTo>
                  <a:pt x="3774" y="5679"/>
                  <a:pt x="7745" y="-1133"/>
                  <a:pt x="11728" y="153"/>
                </a:cubicBezTo>
                <a:cubicBezTo>
                  <a:pt x="15089" y="1239"/>
                  <a:pt x="18417" y="8086"/>
                  <a:pt x="21600" y="20467"/>
                </a:cubicBezTo>
              </a:path>
            </a:pathLst>
          </a:cu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53" name="Line"/>
          <p:cNvSpPr/>
          <p:nvPr/>
        </p:nvSpPr>
        <p:spPr>
          <a:xfrm rot="10800000">
            <a:off x="3872610" y="4212343"/>
            <a:ext cx="9630606" cy="1362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67" extrusionOk="0">
                <a:moveTo>
                  <a:pt x="0" y="20271"/>
                </a:moveTo>
                <a:cubicBezTo>
                  <a:pt x="3774" y="5679"/>
                  <a:pt x="7745" y="-1133"/>
                  <a:pt x="11728" y="153"/>
                </a:cubicBezTo>
                <a:cubicBezTo>
                  <a:pt x="15089" y="1239"/>
                  <a:pt x="18417" y="8086"/>
                  <a:pt x="21600" y="20467"/>
                </a:cubicBezTo>
              </a:path>
            </a:pathLst>
          </a:cu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54" name="Line"/>
          <p:cNvSpPr/>
          <p:nvPr/>
        </p:nvSpPr>
        <p:spPr>
          <a:xfrm rot="10800000">
            <a:off x="3821501" y="4183142"/>
            <a:ext cx="9697260" cy="1764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67" extrusionOk="0">
                <a:moveTo>
                  <a:pt x="0" y="20271"/>
                </a:moveTo>
                <a:cubicBezTo>
                  <a:pt x="3774" y="5679"/>
                  <a:pt x="7745" y="-1133"/>
                  <a:pt x="11728" y="153"/>
                </a:cubicBezTo>
                <a:cubicBezTo>
                  <a:pt x="15089" y="1239"/>
                  <a:pt x="18417" y="8086"/>
                  <a:pt x="21600" y="20467"/>
                </a:cubicBezTo>
              </a:path>
            </a:pathLst>
          </a:cu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82B59C5F-0C8C-4B0B-A946-2D7E7E1ADE6D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3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4" animBg="1" advAuto="0"/>
      <p:bldP spid="224" grpId="5" animBg="1" advAuto="0"/>
      <p:bldP spid="225" grpId="10" animBg="1" advAuto="0"/>
      <p:bldP spid="226" grpId="6" animBg="1" advAuto="0"/>
      <p:bldP spid="227" grpId="12" animBg="1" advAuto="0"/>
      <p:bldP spid="228" grpId="7" animBg="1" advAuto="0"/>
      <p:bldP spid="229" grpId="11" animBg="1" advAuto="0"/>
      <p:bldP spid="230" grpId="9" animBg="1" advAuto="0"/>
      <p:bldP spid="231" grpId="8" animBg="1" advAuto="0"/>
      <p:bldP spid="232" grpId="1" animBg="1" advAuto="0"/>
      <p:bldP spid="233" grpId="17" animBg="1" advAuto="0"/>
      <p:bldP spid="234" grpId="15" animBg="1" advAuto="0"/>
      <p:bldP spid="235" grpId="20" animBg="1" advAuto="0"/>
      <p:bldP spid="236" grpId="16" animBg="1" advAuto="0"/>
      <p:bldP spid="237" grpId="19" animBg="1" advAuto="0"/>
      <p:bldP spid="238" grpId="13" animBg="1" advAuto="0"/>
      <p:bldP spid="239" grpId="18" animBg="1" advAuto="0"/>
      <p:bldP spid="240" grpId="3" animBg="1" advAuto="0"/>
      <p:bldP spid="241" grpId="14" animBg="1" advAuto="0"/>
      <p:bldP spid="242" grpId="21" animBg="1" advAuto="0"/>
      <p:bldP spid="243" grpId="25" animBg="1" advAuto="0"/>
      <p:bldP spid="244" grpId="2" animBg="1" advAuto="0"/>
      <p:bldP spid="245" grpId="26" animBg="1" advAuto="0"/>
      <p:bldP spid="246" grpId="30" animBg="1" advAuto="0"/>
      <p:bldP spid="247" grpId="28" animBg="1" advAuto="0"/>
      <p:bldP spid="248" grpId="27" animBg="1" advAuto="0"/>
      <p:bldP spid="249" grpId="31" animBg="1" advAuto="0"/>
      <p:bldP spid="250" grpId="29" animBg="1" advAuto="0"/>
      <p:bldP spid="251" grpId="32" animBg="1" advAuto="0"/>
      <p:bldP spid="252" grpId="22" animBg="1" advAuto="0"/>
      <p:bldP spid="253" grpId="24" animBg="1" advAuto="0"/>
      <p:bldP spid="254" grpId="2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Background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58" name="Incremental satisfiability solving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r>
              <a:t>Incremental satisfiability solving</a:t>
            </a:r>
          </a:p>
        </p:txBody>
      </p:sp>
      <p:sp>
        <p:nvSpPr>
          <p:cNvPr id="259" name="Incremental SAT: Add or remove clauses to the assertion stack"/>
          <p:cNvSpPr txBox="1"/>
          <p:nvPr/>
        </p:nvSpPr>
        <p:spPr>
          <a:xfrm>
            <a:off x="713545" y="960212"/>
            <a:ext cx="15985554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Incremental SAT: Add or remove clauses to the assertion 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875035" y="2917303"/>
                <a:ext cx="6772303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7202E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5" y="2917303"/>
                <a:ext cx="6772303" cy="718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942441" y="3999424"/>
                <a:ext cx="7011278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𝐹𝑀</m:t>
                      </m:r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FF7C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sz="4667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sSub>
                        <m:sSubPr>
                          <m:ctrlP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4667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1" y="3999424"/>
                <a:ext cx="7011278" cy="718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"/>
          <p:cNvGrpSpPr/>
          <p:nvPr/>
        </p:nvGrpSpPr>
        <p:grpSpPr>
          <a:xfrm>
            <a:off x="9726248" y="5639983"/>
            <a:ext cx="1984465" cy="796531"/>
            <a:chOff x="0" y="-76201"/>
            <a:chExt cx="1488301" cy="597379"/>
          </a:xfrm>
        </p:grpSpPr>
        <p:sp>
          <p:nvSpPr>
            <p:cNvPr id="262" name="Line"/>
            <p:cNvSpPr/>
            <p:nvPr/>
          </p:nvSpPr>
          <p:spPr>
            <a:xfrm>
              <a:off x="0" y="521177"/>
              <a:ext cx="1488301" cy="1"/>
            </a:xfrm>
            <a:prstGeom prst="line">
              <a:avLst/>
            </a:prstGeom>
            <a:noFill/>
            <a:ln w="25400" cap="flat">
              <a:solidFill>
                <a:srgbClr val="AE2CF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Equation"/>
                <p:cNvSpPr txBox="1"/>
                <p:nvPr/>
              </p:nvSpPr>
              <p:spPr>
                <a:xfrm>
                  <a:off x="503349" y="-76201"/>
                  <a:ext cx="529407" cy="5386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667" i="1">
                                <a:solidFill>
                                  <a:srgbClr val="7202E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667" i="1">
                                <a:solidFill>
                                  <a:srgbClr val="7202E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667" i="1">
                                <a:solidFill>
                                  <a:srgbClr val="7202E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46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6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49" y="-76201"/>
                  <a:ext cx="529407" cy="538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5" name="Shape"/>
          <p:cNvSpPr/>
          <p:nvPr/>
        </p:nvSpPr>
        <p:spPr>
          <a:xfrm>
            <a:off x="14533067" y="5406594"/>
            <a:ext cx="2092920" cy="205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66" name="Line"/>
          <p:cNvSpPr/>
          <p:nvPr/>
        </p:nvSpPr>
        <p:spPr>
          <a:xfrm>
            <a:off x="13456229" y="6436516"/>
            <a:ext cx="1065501" cy="1"/>
          </a:xfrm>
          <a:prstGeom prst="line">
            <a:avLst/>
          </a:prstGeom>
          <a:ln w="38100">
            <a:solidFill>
              <a:srgbClr val="414141"/>
            </a:solidFill>
            <a:prstDash val="sysDot"/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336" name="Connection Line"/>
          <p:cNvSpPr/>
          <p:nvPr/>
        </p:nvSpPr>
        <p:spPr>
          <a:xfrm>
            <a:off x="9381399" y="7100373"/>
            <a:ext cx="2640342" cy="714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703"/>
                </a:moveTo>
                <a:cubicBezTo>
                  <a:pt x="6815" y="21600"/>
                  <a:pt x="14015" y="21366"/>
                  <a:pt x="21600" y="0"/>
                </a:cubicBez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</a:ln>
        </p:spPr>
        <p:txBody>
          <a:bodyPr/>
          <a:lstStyle/>
          <a:p>
            <a:endParaRPr sz="3200"/>
          </a:p>
        </p:txBody>
      </p:sp>
      <p:sp>
        <p:nvSpPr>
          <p:cNvPr id="268" name="Shape"/>
          <p:cNvSpPr/>
          <p:nvPr/>
        </p:nvSpPr>
        <p:spPr>
          <a:xfrm>
            <a:off x="14651604" y="2827710"/>
            <a:ext cx="2092920" cy="205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69" name="Line"/>
          <p:cNvSpPr/>
          <p:nvPr/>
        </p:nvSpPr>
        <p:spPr>
          <a:xfrm>
            <a:off x="13574766" y="3855615"/>
            <a:ext cx="1065501" cy="1"/>
          </a:xfrm>
          <a:prstGeom prst="line">
            <a:avLst/>
          </a:prstGeom>
          <a:ln w="38100">
            <a:solidFill>
              <a:srgbClr val="414141"/>
            </a:solidFill>
            <a:prstDash val="sysDot"/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4267"/>
          </a:p>
        </p:txBody>
      </p:sp>
      <p:sp>
        <p:nvSpPr>
          <p:cNvPr id="271" name="Equation"/>
          <p:cNvSpPr txBox="1"/>
          <p:nvPr/>
        </p:nvSpPr>
        <p:spPr>
          <a:xfrm>
            <a:off x="15256144" y="3509972"/>
            <a:ext cx="1369843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 defTabSz="1219322" latinLnBrk="1">
              <a:defRPr sz="1800" b="0"/>
            </a:pPr>
            <a:endParaRPr sz="2000" dirty="0">
              <a:solidFill>
                <a:srgbClr val="414141"/>
              </a:solidFill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10282061" y="6973157"/>
                <a:ext cx="886460" cy="5539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pop</m:t>
                      </m:r>
                    </m:oMath>
                  </m:oMathPara>
                </a14:m>
                <a:endParaRPr sz="360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061" y="6973157"/>
                <a:ext cx="8864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6" name="Group"/>
          <p:cNvGrpSpPr/>
          <p:nvPr/>
        </p:nvGrpSpPr>
        <p:grpSpPr>
          <a:xfrm>
            <a:off x="2309218" y="5738916"/>
            <a:ext cx="1984463" cy="1313975"/>
            <a:chOff x="0" y="0"/>
            <a:chExt cx="1488301" cy="985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quation"/>
                <p:cNvSpPr txBox="1"/>
                <p:nvPr/>
              </p:nvSpPr>
              <p:spPr>
                <a:xfrm>
                  <a:off x="386728" y="0"/>
                  <a:ext cx="792404" cy="53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667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𝐹𝑀</m:t>
                        </m:r>
                      </m:oMath>
                    </m:oMathPara>
                  </a14:m>
                  <a:endParaRPr sz="4667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28" y="0"/>
                  <a:ext cx="792404" cy="5386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4" name="Line"/>
            <p:cNvSpPr/>
            <p:nvPr/>
          </p:nvSpPr>
          <p:spPr>
            <a:xfrm>
              <a:off x="0" y="523182"/>
              <a:ext cx="1488301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quation"/>
                <p:cNvSpPr txBox="1"/>
                <p:nvPr/>
              </p:nvSpPr>
              <p:spPr>
                <a:xfrm>
                  <a:off x="364291" y="569965"/>
                  <a:ext cx="819911" cy="4154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3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push</m:t>
                        </m:r>
                      </m:oMath>
                    </m:oMathPara>
                  </a14:m>
                  <a:endParaRPr sz="360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291" y="569965"/>
                  <a:ext cx="819911" cy="4154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0" name="Group"/>
          <p:cNvGrpSpPr/>
          <p:nvPr/>
        </p:nvGrpSpPr>
        <p:grpSpPr>
          <a:xfrm>
            <a:off x="6009756" y="5696432"/>
            <a:ext cx="1984465" cy="1371823"/>
            <a:chOff x="0" y="-33867"/>
            <a:chExt cx="1488301" cy="1028835"/>
          </a:xfrm>
        </p:grpSpPr>
        <p:sp>
          <p:nvSpPr>
            <p:cNvPr id="277" name="Line"/>
            <p:cNvSpPr/>
            <p:nvPr/>
          </p:nvSpPr>
          <p:spPr>
            <a:xfrm>
              <a:off x="0" y="521177"/>
              <a:ext cx="1488301" cy="1"/>
            </a:xfrm>
            <a:prstGeom prst="line">
              <a:avLst/>
            </a:prstGeom>
            <a:noFill/>
            <a:ln w="25400" cap="flat">
              <a:solidFill>
                <a:srgbClr val="FF8F0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Equation"/>
                <p:cNvSpPr txBox="1"/>
                <p:nvPr/>
              </p:nvSpPr>
              <p:spPr>
                <a:xfrm>
                  <a:off x="578779" y="-33867"/>
                  <a:ext cx="519020" cy="53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6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6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667" i="1">
                                <a:solidFill>
                                  <a:srgbClr val="FF7C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46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7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779" y="-33867"/>
                  <a:ext cx="519020" cy="5386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Equation"/>
                <p:cNvSpPr txBox="1"/>
                <p:nvPr/>
              </p:nvSpPr>
              <p:spPr>
                <a:xfrm>
                  <a:off x="379787" y="579482"/>
                  <a:ext cx="819910" cy="4154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3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push</m:t>
                        </m:r>
                      </m:oMath>
                    </m:oMathPara>
                  </a14:m>
                  <a:endParaRPr sz="3600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27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87" y="579482"/>
                  <a:ext cx="819910" cy="4154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1" name="Directly addresses redundancy and is efficient"/>
          <p:cNvSpPr txBox="1"/>
          <p:nvPr/>
        </p:nvSpPr>
        <p:spPr>
          <a:xfrm>
            <a:off x="2569479" y="7667855"/>
            <a:ext cx="11538037" cy="793448"/>
          </a:xfrm>
          <a:prstGeom prst="rect">
            <a:avLst/>
          </a:prstGeom>
          <a:solidFill>
            <a:schemeClr val="bg1"/>
          </a:solidFill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 dirty="0"/>
              <a:t>Directly addresses redundancy and is efficient</a:t>
            </a:r>
          </a:p>
        </p:txBody>
      </p:sp>
      <p:sp>
        <p:nvSpPr>
          <p:cNvPr id="337" name="Connection Line"/>
          <p:cNvSpPr/>
          <p:nvPr/>
        </p:nvSpPr>
        <p:spPr>
          <a:xfrm>
            <a:off x="8866565" y="3853995"/>
            <a:ext cx="2971891" cy="1718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B51414"/>
            </a:solidFill>
            <a:miter lim="400000"/>
            <a:headEnd type="triangle"/>
          </a:ln>
        </p:spPr>
        <p:txBody>
          <a:bodyPr/>
          <a:lstStyle/>
          <a:p>
            <a:endParaRPr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10084824" y="3002324"/>
                <a:ext cx="945322" cy="718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4667" i="1">
                              <a:solidFill>
                                <a:srgbClr val="8C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sz="4667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824" y="3002324"/>
                <a:ext cx="945322" cy="7182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9005428" y="4420781"/>
                <a:ext cx="1093248" cy="5539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push</m:t>
                      </m:r>
                    </m:oMath>
                  </m:oMathPara>
                </a14:m>
                <a:endParaRPr sz="3600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28" y="4420781"/>
                <a:ext cx="1093248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Push: Add a clause"/>
          <p:cNvSpPr txBox="1"/>
          <p:nvPr/>
        </p:nvSpPr>
        <p:spPr>
          <a:xfrm>
            <a:off x="1925986" y="1945728"/>
            <a:ext cx="5194988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Push: Add a clause</a:t>
            </a:r>
          </a:p>
        </p:txBody>
      </p:sp>
      <p:sp>
        <p:nvSpPr>
          <p:cNvPr id="286" name="Pop: Remove the last clause"/>
          <p:cNvSpPr txBox="1"/>
          <p:nvPr/>
        </p:nvSpPr>
        <p:spPr>
          <a:xfrm>
            <a:off x="7790220" y="1938012"/>
            <a:ext cx="7624057" cy="793448"/>
          </a:xfrm>
          <a:prstGeom prst="rect">
            <a:avLst/>
          </a:prstGeom>
          <a:ln w="508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4267"/>
              <a:t>Pop: Remove the last clause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11727644" y="5558178"/>
            <a:ext cx="1693386" cy="1725031"/>
            <a:chOff x="0" y="-23733"/>
            <a:chExt cx="1270000" cy="1293733"/>
          </a:xfrm>
        </p:grpSpPr>
        <p:sp>
          <p:nvSpPr>
            <p:cNvPr id="287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296" name="Group"/>
            <p:cNvGrpSpPr/>
            <p:nvPr/>
          </p:nvGrpSpPr>
          <p:grpSpPr>
            <a:xfrm>
              <a:off x="297949" y="-23733"/>
              <a:ext cx="667859" cy="1152685"/>
              <a:chOff x="0" y="-157481"/>
              <a:chExt cx="667856" cy="1152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Equation"/>
                  <p:cNvSpPr txBox="1"/>
                  <p:nvPr/>
                </p:nvSpPr>
                <p:spPr>
                  <a:xfrm>
                    <a:off x="102192" y="610302"/>
                    <a:ext cx="565664" cy="3849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oMath>
                      </m:oMathPara>
                    </a14:m>
                    <a:endParaRPr sz="3335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92" y="610302"/>
                    <a:ext cx="565664" cy="3849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9" name="Line"/>
              <p:cNvSpPr/>
              <p:nvPr/>
            </p:nvSpPr>
            <p:spPr>
              <a:xfrm flipV="1">
                <a:off x="8399" y="46879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290" name="Line"/>
              <p:cNvSpPr/>
              <p:nvPr/>
            </p:nvSpPr>
            <p:spPr>
              <a:xfrm flipV="1">
                <a:off x="651915" y="46879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291" name="Line"/>
              <p:cNvSpPr/>
              <p:nvPr/>
            </p:nvSpPr>
            <p:spPr>
              <a:xfrm>
                <a:off x="0" y="982255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Equation"/>
                  <p:cNvSpPr txBox="1"/>
                  <p:nvPr/>
                </p:nvSpPr>
                <p:spPr>
                  <a:xfrm>
                    <a:off x="140422" y="198119"/>
                    <a:ext cx="429332" cy="4463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8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422" y="198119"/>
                    <a:ext cx="429332" cy="4463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3" name="Line"/>
              <p:cNvSpPr/>
              <p:nvPr/>
            </p:nvSpPr>
            <p:spPr>
              <a:xfrm>
                <a:off x="0" y="65205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294" name="Line"/>
              <p:cNvSpPr/>
              <p:nvPr/>
            </p:nvSpPr>
            <p:spPr>
              <a:xfrm>
                <a:off x="0" y="29645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Equation"/>
                  <p:cNvSpPr txBox="1"/>
                  <p:nvPr/>
                </p:nvSpPr>
                <p:spPr>
                  <a:xfrm>
                    <a:off x="136117" y="-157481"/>
                    <a:ext cx="437941" cy="4463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8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8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8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8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17" y="-157481"/>
                    <a:ext cx="437941" cy="4463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08" name="Group"/>
          <p:cNvGrpSpPr/>
          <p:nvPr/>
        </p:nvGrpSpPr>
        <p:grpSpPr>
          <a:xfrm>
            <a:off x="11856260" y="2988886"/>
            <a:ext cx="1693386" cy="1713421"/>
            <a:chOff x="0" y="-15026"/>
            <a:chExt cx="1270000" cy="1285026"/>
          </a:xfrm>
        </p:grpSpPr>
        <p:sp>
          <p:nvSpPr>
            <p:cNvPr id="298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307" name="Group"/>
            <p:cNvGrpSpPr/>
            <p:nvPr/>
          </p:nvGrpSpPr>
          <p:grpSpPr>
            <a:xfrm>
              <a:off x="309040" y="-15026"/>
              <a:ext cx="667860" cy="1178083"/>
              <a:chOff x="-1" y="-157479"/>
              <a:chExt cx="667858" cy="11780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Equation"/>
                  <p:cNvSpPr txBox="1"/>
                  <p:nvPr/>
                </p:nvSpPr>
                <p:spPr>
                  <a:xfrm>
                    <a:off x="102192" y="635702"/>
                    <a:ext cx="565665" cy="3849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oMath>
                      </m:oMathPara>
                    </a14:m>
                    <a:endParaRPr sz="3335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9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92" y="635702"/>
                    <a:ext cx="565665" cy="3849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0" name="Line"/>
              <p:cNvSpPr/>
              <p:nvPr/>
            </p:nvSpPr>
            <p:spPr>
              <a:xfrm flipV="1">
                <a:off x="8399" y="46879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01" name="Line"/>
              <p:cNvSpPr/>
              <p:nvPr/>
            </p:nvSpPr>
            <p:spPr>
              <a:xfrm flipV="1">
                <a:off x="651915" y="46879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02" name="Line"/>
              <p:cNvSpPr/>
              <p:nvPr/>
            </p:nvSpPr>
            <p:spPr>
              <a:xfrm>
                <a:off x="-1" y="982255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Equation"/>
                  <p:cNvSpPr txBox="1"/>
                  <p:nvPr/>
                </p:nvSpPr>
                <p:spPr>
                  <a:xfrm>
                    <a:off x="154463" y="196321"/>
                    <a:ext cx="429334" cy="4463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8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3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463" y="196321"/>
                    <a:ext cx="429334" cy="4463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4" name="Line"/>
              <p:cNvSpPr/>
              <p:nvPr/>
            </p:nvSpPr>
            <p:spPr>
              <a:xfrm>
                <a:off x="0" y="65205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29645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Equation"/>
                  <p:cNvSpPr txBox="1"/>
                  <p:nvPr/>
                </p:nvSpPr>
                <p:spPr>
                  <a:xfrm>
                    <a:off x="65091" y="-157479"/>
                    <a:ext cx="586824" cy="4463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867" i="1">
                                  <a:solidFill>
                                    <a:srgbClr val="8C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867" i="1">
                                  <a:solidFill>
                                    <a:srgbClr val="8C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867" i="1">
                                  <a:solidFill>
                                    <a:srgbClr val="8C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sz="38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6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91" y="-157479"/>
                    <a:ext cx="586824" cy="4463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8" name="Group"/>
          <p:cNvGrpSpPr/>
          <p:nvPr/>
        </p:nvGrpSpPr>
        <p:grpSpPr>
          <a:xfrm>
            <a:off x="8021519" y="5589824"/>
            <a:ext cx="1693386" cy="1693386"/>
            <a:chOff x="0" y="0"/>
            <a:chExt cx="1270000" cy="1270000"/>
          </a:xfrm>
        </p:grpSpPr>
        <p:sp>
          <p:nvSpPr>
            <p:cNvPr id="309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317" name="Group"/>
            <p:cNvGrpSpPr/>
            <p:nvPr/>
          </p:nvGrpSpPr>
          <p:grpSpPr>
            <a:xfrm>
              <a:off x="303057" y="187817"/>
              <a:ext cx="667859" cy="968640"/>
              <a:chOff x="0" y="-1"/>
              <a:chExt cx="667856" cy="9686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0" name="Equation"/>
                  <p:cNvSpPr txBox="1"/>
                  <p:nvPr/>
                </p:nvSpPr>
                <p:spPr>
                  <a:xfrm>
                    <a:off x="102192" y="583737"/>
                    <a:ext cx="565664" cy="3849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oMath>
                      </m:oMathPara>
                    </a14:m>
                    <a:endParaRPr sz="3335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0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92" y="583737"/>
                    <a:ext cx="565664" cy="3849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1" name="Line"/>
              <p:cNvSpPr/>
              <p:nvPr/>
            </p:nvSpPr>
            <p:spPr>
              <a:xfrm flipV="1">
                <a:off x="8399" y="-1"/>
                <a:ext cx="1" cy="94124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12" name="Line"/>
              <p:cNvSpPr/>
              <p:nvPr/>
            </p:nvSpPr>
            <p:spPr>
              <a:xfrm flipV="1">
                <a:off x="651915" y="0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13" name="Line"/>
              <p:cNvSpPr/>
              <p:nvPr/>
            </p:nvSpPr>
            <p:spPr>
              <a:xfrm>
                <a:off x="0" y="93537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4" name="Equation"/>
                  <p:cNvSpPr txBox="1"/>
                  <p:nvPr/>
                </p:nvSpPr>
                <p:spPr>
                  <a:xfrm>
                    <a:off x="138166" y="141072"/>
                    <a:ext cx="429333" cy="4463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8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8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4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166" y="141072"/>
                    <a:ext cx="429333" cy="4463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5" name="Line"/>
              <p:cNvSpPr/>
              <p:nvPr/>
            </p:nvSpPr>
            <p:spPr>
              <a:xfrm>
                <a:off x="0" y="605177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249577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</p:grpSp>
      </p:grpSp>
      <p:grpSp>
        <p:nvGrpSpPr>
          <p:cNvPr id="326" name="Group"/>
          <p:cNvGrpSpPr/>
          <p:nvPr/>
        </p:nvGrpSpPr>
        <p:grpSpPr>
          <a:xfrm>
            <a:off x="4305028" y="5589824"/>
            <a:ext cx="1693386" cy="1693386"/>
            <a:chOff x="0" y="0"/>
            <a:chExt cx="1270000" cy="1270000"/>
          </a:xfrm>
        </p:grpSpPr>
        <p:sp>
          <p:nvSpPr>
            <p:cNvPr id="319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292078" y="187817"/>
              <a:ext cx="667859" cy="971694"/>
              <a:chOff x="0" y="-1"/>
              <a:chExt cx="667858" cy="9716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0" name="Equation"/>
                  <p:cNvSpPr txBox="1"/>
                  <p:nvPr/>
                </p:nvSpPr>
                <p:spPr>
                  <a:xfrm>
                    <a:off x="102192" y="586791"/>
                    <a:ext cx="565666" cy="3849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3335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oMath>
                      </m:oMathPara>
                    </a14:m>
                    <a:endParaRPr sz="3335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0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92" y="586791"/>
                    <a:ext cx="565666" cy="3849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1" name="Line"/>
              <p:cNvSpPr/>
              <p:nvPr/>
            </p:nvSpPr>
            <p:spPr>
              <a:xfrm flipV="1">
                <a:off x="8400" y="-1"/>
                <a:ext cx="1" cy="94124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22" name="Line"/>
              <p:cNvSpPr/>
              <p:nvPr/>
            </p:nvSpPr>
            <p:spPr>
              <a:xfrm flipV="1">
                <a:off x="651915" y="0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93537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605177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</p:grpSp>
      </p:grpSp>
      <p:grpSp>
        <p:nvGrpSpPr>
          <p:cNvPr id="332" name="Group"/>
          <p:cNvGrpSpPr/>
          <p:nvPr/>
        </p:nvGrpSpPr>
        <p:grpSpPr>
          <a:xfrm>
            <a:off x="588536" y="5589824"/>
            <a:ext cx="1693386" cy="1693386"/>
            <a:chOff x="0" y="0"/>
            <a:chExt cx="1270000" cy="1270000"/>
          </a:xfrm>
        </p:grpSpPr>
        <p:sp>
          <p:nvSpPr>
            <p:cNvPr id="327" name="Circle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304611" y="187818"/>
              <a:ext cx="651918" cy="941244"/>
              <a:chOff x="0" y="0"/>
              <a:chExt cx="651916" cy="941242"/>
            </a:xfrm>
          </p:grpSpPr>
          <p:sp>
            <p:nvSpPr>
              <p:cNvPr id="328" name="Line"/>
              <p:cNvSpPr/>
              <p:nvPr/>
            </p:nvSpPr>
            <p:spPr>
              <a:xfrm flipV="1">
                <a:off x="8399" y="-1"/>
                <a:ext cx="1" cy="94124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29" name="Line"/>
              <p:cNvSpPr/>
              <p:nvPr/>
            </p:nvSpPr>
            <p:spPr>
              <a:xfrm flipV="1">
                <a:off x="651915" y="0"/>
                <a:ext cx="1" cy="94124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sp>
            <p:nvSpPr>
              <p:cNvPr id="330" name="Line"/>
              <p:cNvSpPr/>
              <p:nvPr/>
            </p:nvSpPr>
            <p:spPr>
              <a:xfrm>
                <a:off x="0" y="935376"/>
                <a:ext cx="651917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</p:grpSp>
      </p:grpSp>
      <p:sp>
        <p:nvSpPr>
          <p:cNvPr id="83" name="Directly addresses redundancy and is efficient">
            <a:extLst>
              <a:ext uri="{FF2B5EF4-FFF2-40B4-BE49-F238E27FC236}">
                <a16:creationId xmlns:a16="http://schemas.microsoft.com/office/drawing/2014/main" id="{C0AECF1A-985E-4DE8-9D28-F2E8FC66AC70}"/>
              </a:ext>
            </a:extLst>
          </p:cNvPr>
          <p:cNvSpPr txBox="1"/>
          <p:nvPr/>
        </p:nvSpPr>
        <p:spPr>
          <a:xfrm>
            <a:off x="72074" y="9045899"/>
            <a:ext cx="9683862" cy="62923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7735" tIns="67735" rIns="67735" bIns="67735" anchor="ctr">
            <a:spAutoFit/>
          </a:bodyPr>
          <a:lstStyle>
            <a:lvl1pPr>
              <a:defRPr sz="3200" b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de-DE" dirty="0" err="1"/>
              <a:t>Een</a:t>
            </a:r>
            <a:r>
              <a:rPr lang="de-DE" dirty="0"/>
              <a:t> and </a:t>
            </a:r>
            <a:r>
              <a:rPr lang="de-DE" dirty="0" err="1"/>
              <a:t>Sörensson</a:t>
            </a:r>
            <a:r>
              <a:rPr lang="de-DE" dirty="0"/>
              <a:t>, An Extensible SAT-Solver 2003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B63C219-E005-4060-BD96-57E1AF4E9412}"/>
                  </a:ext>
                </a:extLst>
              </p:cNvPr>
              <p:cNvSpPr txBox="1"/>
              <p:nvPr/>
            </p:nvSpPr>
            <p:spPr>
              <a:xfrm>
                <a:off x="15092675" y="3310256"/>
                <a:ext cx="1211870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Result</a:t>
                </a:r>
              </a:p>
              <a:p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de-DE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𝑞</m:t>
                    </m:r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B63C219-E005-4060-BD96-57E1AF4E9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675" y="3310256"/>
                <a:ext cx="1211870" cy="1087477"/>
              </a:xfrm>
              <a:prstGeom prst="rect">
                <a:avLst/>
              </a:prstGeom>
              <a:blipFill>
                <a:blip r:embed="rId21"/>
                <a:stretch>
                  <a:fillRect l="-16080" t="-6180" r="-16080" b="-179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6CD6640-BD69-42C8-8B6B-7480149FB519}"/>
                  </a:ext>
                </a:extLst>
              </p:cNvPr>
              <p:cNvSpPr txBox="1"/>
              <p:nvPr/>
            </p:nvSpPr>
            <p:spPr>
              <a:xfrm>
                <a:off x="14974350" y="5870904"/>
                <a:ext cx="1211870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Result</a:t>
                </a:r>
              </a:p>
              <a:p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6CD6640-BD69-42C8-8B6B-7480149F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350" y="5870904"/>
                <a:ext cx="1211870" cy="1087477"/>
              </a:xfrm>
              <a:prstGeom prst="rect">
                <a:avLst/>
              </a:prstGeom>
              <a:blipFill>
                <a:blip r:embed="rId22"/>
                <a:stretch>
                  <a:fillRect l="-16080" t="-6180" r="-16080" b="-179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Slide Number">
            <a:extLst>
              <a:ext uri="{FF2B5EF4-FFF2-40B4-BE49-F238E27FC236}">
                <a16:creationId xmlns:a16="http://schemas.microsoft.com/office/drawing/2014/main" id="{A90BF166-9FF6-4A32-9078-3200A1197614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animBg="1" advAuto="0"/>
      <p:bldP spid="261" grpId="2" animBg="1" advAuto="0"/>
      <p:bldP spid="264" grpId="8" animBg="1" advAuto="0"/>
      <p:bldP spid="265" grpId="10" animBg="1" advAuto="0"/>
      <p:bldP spid="266" grpId="11" animBg="1" advAuto="0"/>
      <p:bldP spid="336" grpId="13" animBg="1" advAuto="0"/>
      <p:bldP spid="268" grpId="19" animBg="1" advAuto="0"/>
      <p:bldP spid="269" grpId="21" animBg="1" advAuto="0"/>
      <p:bldP spid="271" grpId="20" animBg="1" advAuto="0"/>
      <p:bldP spid="272" grpId="14" animBg="1" advAuto="0"/>
      <p:bldP spid="276" grpId="4" animBg="1" advAuto="0"/>
      <p:bldP spid="280" grpId="6" animBg="1" advAuto="0"/>
      <p:bldP spid="281" grpId="22" animBg="1" advAuto="0"/>
      <p:bldP spid="337" grpId="16" animBg="1" advAuto="0"/>
      <p:bldP spid="283" grpId="15" animBg="1" advAuto="0"/>
      <p:bldP spid="284" grpId="17" animBg="1" advAuto="0"/>
      <p:bldP spid="297" grpId="9" animBg="1" advAuto="0"/>
      <p:bldP spid="308" grpId="18" animBg="1" advAuto="0"/>
      <p:bldP spid="318" grpId="7" animBg="1" advAuto="0"/>
      <p:bldP spid="326" grpId="5" animBg="1" advAuto="0"/>
      <p:bldP spid="332" grpId="3" animBg="1" advAuto="0"/>
      <p:bldP spid="3" grpId="0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>
            <a:spLocks noGrp="1"/>
          </p:cNvSpPr>
          <p:nvPr>
            <p:ph type="title"/>
          </p:nvPr>
        </p:nvSpPr>
        <p:spPr>
          <a:xfrm>
            <a:off x="592686" y="105637"/>
            <a:ext cx="3061307" cy="651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Problem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89126" y="-1321259"/>
            <a:ext cx="256480" cy="4719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41" name="So just use incremental satisfiability solving?"/>
          <p:cNvSpPr>
            <a:spLocks noGrp="1"/>
          </p:cNvSpPr>
          <p:nvPr>
            <p:ph type="body" idx="13"/>
          </p:nvPr>
        </p:nvSpPr>
        <p:spPr>
          <a:xfrm>
            <a:off x="4675415" y="105637"/>
            <a:ext cx="11019573" cy="6519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t>So just use incremental satisfiability solving?</a:t>
            </a:r>
          </a:p>
        </p:txBody>
      </p:sp>
      <p:grpSp>
        <p:nvGrpSpPr>
          <p:cNvPr id="344" name="Hand-written program for each domain!"/>
          <p:cNvGrpSpPr/>
          <p:nvPr/>
        </p:nvGrpSpPr>
        <p:grpSpPr>
          <a:xfrm>
            <a:off x="3563130" y="8727006"/>
            <a:ext cx="10065590" cy="1049901"/>
            <a:chOff x="-1" y="0"/>
            <a:chExt cx="7548961" cy="787401"/>
          </a:xfrm>
        </p:grpSpPr>
        <p:sp>
          <p:nvSpPr>
            <p:cNvPr id="343" name="Hand-written program for each domain!"/>
            <p:cNvSpPr txBox="1"/>
            <p:nvPr/>
          </p:nvSpPr>
          <p:spPr>
            <a:xfrm>
              <a:off x="38100" y="96166"/>
              <a:ext cx="7466161" cy="595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 algn="l"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267"/>
                <a:t>Hand-written program for each domain!</a:t>
              </a:r>
            </a:p>
          </p:txBody>
        </p:sp>
        <p:pic>
          <p:nvPicPr>
            <p:cNvPr id="342" name="Hand-written program for each domain!" descr="Hand-written program for each domain!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7548961" cy="787401"/>
            </a:xfrm>
            <a:prstGeom prst="rect">
              <a:avLst/>
            </a:prstGeom>
            <a:effectLst/>
          </p:spPr>
        </p:pic>
      </p:grpSp>
      <p:grpSp>
        <p:nvGrpSpPr>
          <p:cNvPr id="347" name="But the solver is not aware of what is shared!"/>
          <p:cNvGrpSpPr/>
          <p:nvPr/>
        </p:nvGrpSpPr>
        <p:grpSpPr>
          <a:xfrm>
            <a:off x="3035791" y="6164184"/>
            <a:ext cx="11097496" cy="1049901"/>
            <a:chOff x="-1" y="0"/>
            <a:chExt cx="8322867" cy="787401"/>
          </a:xfrm>
        </p:grpSpPr>
        <p:sp>
          <p:nvSpPr>
            <p:cNvPr id="346" name="But the solver is not aware of what is shared!"/>
            <p:cNvSpPr txBox="1"/>
            <p:nvPr/>
          </p:nvSpPr>
          <p:spPr>
            <a:xfrm>
              <a:off x="34026" y="96166"/>
              <a:ext cx="8254814" cy="595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267" dirty="0"/>
                <a:t>But the solver is not aware of what is shared!</a:t>
              </a:r>
            </a:p>
          </p:txBody>
        </p:sp>
        <p:pic>
          <p:nvPicPr>
            <p:cNvPr id="345" name="But the solver is not aware of what is shared!" descr="But the solver is not aware of what is shared!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8322867" cy="787401"/>
            </a:xfrm>
            <a:prstGeom prst="rect">
              <a:avLst/>
            </a:prstGeom>
            <a:effectLst/>
          </p:spPr>
        </p:pic>
      </p:grpSp>
      <p:grpSp>
        <p:nvGrpSpPr>
          <p:cNvPr id="415" name="Group"/>
          <p:cNvGrpSpPr/>
          <p:nvPr/>
        </p:nvGrpSpPr>
        <p:grpSpPr>
          <a:xfrm>
            <a:off x="524400" y="1053145"/>
            <a:ext cx="16331882" cy="4986851"/>
            <a:chOff x="0" y="0"/>
            <a:chExt cx="12116624" cy="3740023"/>
          </a:xfrm>
        </p:grpSpPr>
        <p:grpSp>
          <p:nvGrpSpPr>
            <p:cNvPr id="350" name="Group"/>
            <p:cNvGrpSpPr/>
            <p:nvPr/>
          </p:nvGrpSpPr>
          <p:grpSpPr>
            <a:xfrm>
              <a:off x="6853075" y="2138983"/>
              <a:ext cx="1488303" cy="567539"/>
              <a:chOff x="0" y="-46360"/>
              <a:chExt cx="1488301" cy="567538"/>
            </a:xfrm>
          </p:grpSpPr>
          <p:sp>
            <p:nvSpPr>
              <p:cNvPr id="348" name="Line"/>
              <p:cNvSpPr/>
              <p:nvPr/>
            </p:nvSpPr>
            <p:spPr>
              <a:xfrm>
                <a:off x="0" y="521177"/>
                <a:ext cx="1488301" cy="1"/>
              </a:xfrm>
              <a:prstGeom prst="line">
                <a:avLst/>
              </a:prstGeom>
              <a:noFill/>
              <a:ln w="25400" cap="flat">
                <a:solidFill>
                  <a:srgbClr val="AE2CF3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9" name="Equation"/>
                  <p:cNvSpPr txBox="1"/>
                  <p:nvPr/>
                </p:nvSpPr>
                <p:spPr>
                  <a:xfrm>
                    <a:off x="491374" y="-46360"/>
                    <a:ext cx="523705" cy="5386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46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6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4667" i="1">
                                  <a:solidFill>
                                    <a:srgbClr val="7202E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46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9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374" y="-46360"/>
                    <a:ext cx="523705" cy="5386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1" name="Shape"/>
            <p:cNvSpPr/>
            <p:nvPr/>
          </p:nvSpPr>
          <p:spPr>
            <a:xfrm>
              <a:off x="10458083" y="1934102"/>
              <a:ext cx="1569641" cy="1544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352" name="Line"/>
            <p:cNvSpPr/>
            <p:nvPr/>
          </p:nvSpPr>
          <p:spPr>
            <a:xfrm>
              <a:off x="9650476" y="2706520"/>
              <a:ext cx="799100" cy="1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428" name="Connection Line"/>
            <p:cNvSpPr/>
            <p:nvPr/>
          </p:nvSpPr>
          <p:spPr>
            <a:xfrm>
              <a:off x="6594449" y="3204398"/>
              <a:ext cx="1980196" cy="53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extrusionOk="0">
                  <a:moveTo>
                    <a:pt x="0" y="703"/>
                  </a:moveTo>
                  <a:cubicBezTo>
                    <a:pt x="6815" y="21600"/>
                    <a:pt x="14015" y="21366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41414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3200"/>
            </a:p>
          </p:txBody>
        </p:sp>
        <p:sp>
          <p:nvSpPr>
            <p:cNvPr id="354" name="Shape"/>
            <p:cNvSpPr/>
            <p:nvPr/>
          </p:nvSpPr>
          <p:spPr>
            <a:xfrm>
              <a:off x="10546983" y="0"/>
              <a:ext cx="1569641" cy="154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sp>
          <p:nvSpPr>
            <p:cNvPr id="355" name="Line"/>
            <p:cNvSpPr/>
            <p:nvPr/>
          </p:nvSpPr>
          <p:spPr>
            <a:xfrm>
              <a:off x="9739376" y="770903"/>
              <a:ext cx="799100" cy="1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4267"/>
            </a:p>
          </p:txBody>
        </p:sp>
        <p:grpSp>
          <p:nvGrpSpPr>
            <p:cNvPr id="361" name="Group"/>
            <p:cNvGrpSpPr/>
            <p:nvPr/>
          </p:nvGrpSpPr>
          <p:grpSpPr>
            <a:xfrm>
              <a:off x="1290476" y="2183338"/>
              <a:ext cx="1488302" cy="985452"/>
              <a:chOff x="0" y="0"/>
              <a:chExt cx="1488301" cy="9854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8" name="Equation"/>
                  <p:cNvSpPr txBox="1"/>
                  <p:nvPr/>
                </p:nvSpPr>
                <p:spPr>
                  <a:xfrm>
                    <a:off x="386728" y="0"/>
                    <a:ext cx="783870" cy="5386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4667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𝐹𝑀</m:t>
                          </m:r>
                        </m:oMath>
                      </m:oMathPara>
                    </a14:m>
                    <a:endParaRPr sz="4667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8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28" y="0"/>
                    <a:ext cx="783870" cy="5386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9" name="Line"/>
              <p:cNvSpPr/>
              <p:nvPr/>
            </p:nvSpPr>
            <p:spPr>
              <a:xfrm>
                <a:off x="0" y="523182"/>
                <a:ext cx="1488301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0" name="Equation"/>
                  <p:cNvSpPr txBox="1"/>
                  <p:nvPr/>
                </p:nvSpPr>
                <p:spPr>
                  <a:xfrm>
                    <a:off x="364291" y="569965"/>
                    <a:ext cx="811080" cy="4154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sz="36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push</m:t>
                          </m:r>
                        </m:oMath>
                      </m:oMathPara>
                    </a14:m>
                    <a:endParaRPr sz="360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0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291" y="569965"/>
                    <a:ext cx="811080" cy="4154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5" name="Group"/>
            <p:cNvGrpSpPr/>
            <p:nvPr/>
          </p:nvGrpSpPr>
          <p:grpSpPr>
            <a:xfrm>
              <a:off x="4065791" y="2158512"/>
              <a:ext cx="1488303" cy="1021800"/>
              <a:chOff x="0" y="-26831"/>
              <a:chExt cx="1488301" cy="1021798"/>
            </a:xfrm>
          </p:grpSpPr>
          <p:sp>
            <p:nvSpPr>
              <p:cNvPr id="362" name="Line"/>
              <p:cNvSpPr/>
              <p:nvPr/>
            </p:nvSpPr>
            <p:spPr>
              <a:xfrm>
                <a:off x="0" y="521177"/>
                <a:ext cx="1488301" cy="1"/>
              </a:xfrm>
              <a:prstGeom prst="line">
                <a:avLst/>
              </a:prstGeom>
              <a:noFill/>
              <a:ln w="25400" cap="flat">
                <a:solidFill>
                  <a:srgbClr val="FF8F0D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3" name="Equation"/>
                  <p:cNvSpPr txBox="1"/>
                  <p:nvPr/>
                </p:nvSpPr>
                <p:spPr>
                  <a:xfrm>
                    <a:off x="549465" y="-26831"/>
                    <a:ext cx="513431" cy="5386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46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6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4667" i="1">
                                  <a:solidFill>
                                    <a:srgbClr val="FF7C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4667" dirty="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3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65" y="-26831"/>
                    <a:ext cx="513431" cy="5386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4" name="Equation"/>
                  <p:cNvSpPr txBox="1"/>
                  <p:nvPr/>
                </p:nvSpPr>
                <p:spPr>
                  <a:xfrm>
                    <a:off x="379787" y="579482"/>
                    <a:ext cx="811080" cy="4154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1219322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sz="36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push</m:t>
                          </m:r>
                        </m:oMath>
                      </m:oMathPara>
                    </a14:m>
                    <a:endParaRPr sz="3600">
                      <a:solidFill>
                        <a:srgbClr val="4141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4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787" y="579482"/>
                    <a:ext cx="811080" cy="4154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9" name="Connection Line"/>
            <p:cNvSpPr/>
            <p:nvPr/>
          </p:nvSpPr>
          <p:spPr>
            <a:xfrm>
              <a:off x="6209030" y="770890"/>
              <a:ext cx="2227580" cy="12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B51414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Equation"/>
                <p:cNvSpPr txBox="1"/>
                <p:nvPr/>
              </p:nvSpPr>
              <p:spPr>
                <a:xfrm>
                  <a:off x="7122000" y="176676"/>
                  <a:ext cx="701334" cy="53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6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6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sz="4667" i="1">
                                <a:solidFill>
                                  <a:srgbClr val="8C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sz="4667" dirty="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36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000" y="176676"/>
                  <a:ext cx="701334" cy="5386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Equation"/>
                <p:cNvSpPr txBox="1"/>
                <p:nvPr/>
              </p:nvSpPr>
              <p:spPr>
                <a:xfrm>
                  <a:off x="6312478" y="1194768"/>
                  <a:ext cx="811081" cy="4154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1219322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3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push</m:t>
                        </m:r>
                      </m:oMath>
                    </m:oMathPara>
                  </a14:m>
                  <a:endParaRPr sz="3600">
                    <a:solidFill>
                      <a:srgbClr val="414141"/>
                    </a:solidFill>
                  </a:endParaRPr>
                </a:p>
              </p:txBody>
            </p:sp>
          </mc:Choice>
          <mc:Fallback xmlns="">
            <p:sp>
              <p:nvSpPr>
                <p:cNvPr id="36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478" y="1194768"/>
                  <a:ext cx="811081" cy="4154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"/>
            <p:cNvGrpSpPr/>
            <p:nvPr/>
          </p:nvGrpSpPr>
          <p:grpSpPr>
            <a:xfrm>
              <a:off x="8354076" y="2037628"/>
              <a:ext cx="1270001" cy="1303893"/>
              <a:chOff x="0" y="-33892"/>
              <a:chExt cx="1270000" cy="1303892"/>
            </a:xfrm>
          </p:grpSpPr>
          <p:sp>
            <p:nvSpPr>
              <p:cNvPr id="36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grpSp>
            <p:nvGrpSpPr>
              <p:cNvPr id="378" name="Group"/>
              <p:cNvGrpSpPr/>
              <p:nvPr/>
            </p:nvGrpSpPr>
            <p:grpSpPr>
              <a:xfrm>
                <a:off x="297949" y="-33892"/>
                <a:ext cx="661766" cy="1188244"/>
                <a:chOff x="0" y="-167640"/>
                <a:chExt cx="661763" cy="11882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0" name="Equation"/>
                    <p:cNvSpPr txBox="1"/>
                    <p:nvPr/>
                  </p:nvSpPr>
                  <p:spPr>
                    <a:xfrm>
                      <a:off x="102192" y="635702"/>
                      <a:ext cx="559571" cy="38490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335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oMath>
                        </m:oMathPara>
                      </a14:m>
                      <a:endParaRPr sz="3335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0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92" y="635702"/>
                      <a:ext cx="559571" cy="38490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1" name="Line"/>
                <p:cNvSpPr/>
                <p:nvPr/>
              </p:nvSpPr>
              <p:spPr>
                <a:xfrm flipV="1">
                  <a:off x="8399" y="46879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72" name="Line"/>
                <p:cNvSpPr/>
                <p:nvPr/>
              </p:nvSpPr>
              <p:spPr>
                <a:xfrm flipV="1">
                  <a:off x="651915" y="46879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73" name="Line"/>
                <p:cNvSpPr/>
                <p:nvPr/>
              </p:nvSpPr>
              <p:spPr>
                <a:xfrm>
                  <a:off x="0" y="982255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4" name="Equation"/>
                    <p:cNvSpPr txBox="1"/>
                    <p:nvPr/>
                  </p:nvSpPr>
                  <p:spPr>
                    <a:xfrm>
                      <a:off x="210529" y="195580"/>
                      <a:ext cx="424709" cy="44630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sz="3867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4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529" y="195580"/>
                      <a:ext cx="424709" cy="44630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5" name="Line"/>
                <p:cNvSpPr/>
                <p:nvPr/>
              </p:nvSpPr>
              <p:spPr>
                <a:xfrm>
                  <a:off x="0" y="65205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76" name="Line"/>
                <p:cNvSpPr/>
                <p:nvPr/>
              </p:nvSpPr>
              <p:spPr>
                <a:xfrm>
                  <a:off x="0" y="29645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7" name="Equation"/>
                    <p:cNvSpPr txBox="1"/>
                    <p:nvPr/>
                  </p:nvSpPr>
                  <p:spPr>
                    <a:xfrm>
                      <a:off x="210529" y="-167640"/>
                      <a:ext cx="433224" cy="44630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867" i="1">
                                    <a:solidFill>
                                      <a:srgbClr val="7202E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867" i="1">
                                    <a:solidFill>
                                      <a:srgbClr val="7202EA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sz="3867" i="1">
                                    <a:solidFill>
                                      <a:srgbClr val="7202E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sz="3867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7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529" y="-167640"/>
                      <a:ext cx="433224" cy="44630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90" name="Group"/>
            <p:cNvGrpSpPr/>
            <p:nvPr/>
          </p:nvGrpSpPr>
          <p:grpSpPr>
            <a:xfrm>
              <a:off x="8450535" y="115796"/>
              <a:ext cx="1270001" cy="1290108"/>
              <a:chOff x="0" y="-20107"/>
              <a:chExt cx="1270000" cy="1290107"/>
            </a:xfrm>
          </p:grpSpPr>
          <p:sp>
            <p:nvSpPr>
              <p:cNvPr id="380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grpSp>
            <p:nvGrpSpPr>
              <p:cNvPr id="389" name="Group"/>
              <p:cNvGrpSpPr/>
              <p:nvPr/>
            </p:nvGrpSpPr>
            <p:grpSpPr>
              <a:xfrm>
                <a:off x="309041" y="-20107"/>
                <a:ext cx="730075" cy="1178084"/>
                <a:chOff x="0" y="-162560"/>
                <a:chExt cx="730073" cy="1178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1" name="Equation"/>
                    <p:cNvSpPr txBox="1"/>
                    <p:nvPr/>
                  </p:nvSpPr>
                  <p:spPr>
                    <a:xfrm>
                      <a:off x="112351" y="630622"/>
                      <a:ext cx="559573" cy="38490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335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oMath>
                        </m:oMathPara>
                      </a14:m>
                      <a:endParaRPr sz="3335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1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351" y="630622"/>
                      <a:ext cx="559573" cy="38490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2" name="Line"/>
                <p:cNvSpPr/>
                <p:nvPr/>
              </p:nvSpPr>
              <p:spPr>
                <a:xfrm flipV="1">
                  <a:off x="8399" y="46879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83" name="Line"/>
                <p:cNvSpPr/>
                <p:nvPr/>
              </p:nvSpPr>
              <p:spPr>
                <a:xfrm flipV="1">
                  <a:off x="651915" y="46879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84" name="Line"/>
                <p:cNvSpPr/>
                <p:nvPr/>
              </p:nvSpPr>
              <p:spPr>
                <a:xfrm>
                  <a:off x="0" y="982255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5" name="Equation"/>
                    <p:cNvSpPr txBox="1"/>
                    <p:nvPr/>
                  </p:nvSpPr>
                  <p:spPr>
                    <a:xfrm>
                      <a:off x="210529" y="185420"/>
                      <a:ext cx="424710" cy="44630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sz="3867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5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529" y="185420"/>
                      <a:ext cx="424710" cy="44630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6" name="Line"/>
                <p:cNvSpPr/>
                <p:nvPr/>
              </p:nvSpPr>
              <p:spPr>
                <a:xfrm>
                  <a:off x="0" y="65205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87" name="Line"/>
                <p:cNvSpPr/>
                <p:nvPr/>
              </p:nvSpPr>
              <p:spPr>
                <a:xfrm>
                  <a:off x="0" y="29645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8" name="Equation"/>
                    <p:cNvSpPr txBox="1"/>
                    <p:nvPr/>
                  </p:nvSpPr>
                  <p:spPr>
                    <a:xfrm>
                      <a:off x="149569" y="-162560"/>
                      <a:ext cx="580504" cy="44630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867" i="1">
                                    <a:solidFill>
                                      <a:srgbClr val="8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867" i="1">
                                    <a:solidFill>
                                      <a:srgbClr val="8C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sz="3867" i="1">
                                    <a:solidFill>
                                      <a:srgbClr val="8C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oMath>
                        </m:oMathPara>
                      </a14:m>
                      <a:endParaRPr sz="3867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8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9569" y="-162560"/>
                      <a:ext cx="580504" cy="44630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00" name="Group"/>
            <p:cNvGrpSpPr/>
            <p:nvPr/>
          </p:nvGrpSpPr>
          <p:grpSpPr>
            <a:xfrm>
              <a:off x="5574568" y="2071520"/>
              <a:ext cx="1270001" cy="1270001"/>
              <a:chOff x="0" y="0"/>
              <a:chExt cx="1270000" cy="1270000"/>
            </a:xfrm>
          </p:grpSpPr>
          <p:sp>
            <p:nvSpPr>
              <p:cNvPr id="39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grpSp>
            <p:nvGrpSpPr>
              <p:cNvPr id="399" name="Group"/>
              <p:cNvGrpSpPr/>
              <p:nvPr/>
            </p:nvGrpSpPr>
            <p:grpSpPr>
              <a:xfrm>
                <a:off x="303057" y="187817"/>
                <a:ext cx="661766" cy="973726"/>
                <a:chOff x="0" y="-1"/>
                <a:chExt cx="661763" cy="9737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2" name="Equation"/>
                    <p:cNvSpPr txBox="1"/>
                    <p:nvPr/>
                  </p:nvSpPr>
                  <p:spPr>
                    <a:xfrm>
                      <a:off x="102192" y="588823"/>
                      <a:ext cx="559571" cy="38490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335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oMath>
                        </m:oMathPara>
                      </a14:m>
                      <a:endParaRPr sz="3335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2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92" y="588823"/>
                      <a:ext cx="559571" cy="38490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3" name="Line"/>
                <p:cNvSpPr/>
                <p:nvPr/>
              </p:nvSpPr>
              <p:spPr>
                <a:xfrm flipV="1">
                  <a:off x="8399" y="-1"/>
                  <a:ext cx="1" cy="94124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94" name="Line"/>
                <p:cNvSpPr/>
                <p:nvPr/>
              </p:nvSpPr>
              <p:spPr>
                <a:xfrm flipV="1">
                  <a:off x="651915" y="0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95" name="Line"/>
                <p:cNvSpPr/>
                <p:nvPr/>
              </p:nvSpPr>
              <p:spPr>
                <a:xfrm>
                  <a:off x="0" y="93537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6" name="Equation"/>
                    <p:cNvSpPr txBox="1"/>
                    <p:nvPr/>
                  </p:nvSpPr>
                  <p:spPr>
                    <a:xfrm>
                      <a:off x="210528" y="148701"/>
                      <a:ext cx="424709" cy="44630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sz="3867" i="1">
                                    <a:solidFill>
                                      <a:srgbClr val="FF7C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sz="3867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6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528" y="148701"/>
                      <a:ext cx="424709" cy="44630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7" name="Line"/>
                <p:cNvSpPr/>
                <p:nvPr/>
              </p:nvSpPr>
              <p:spPr>
                <a:xfrm>
                  <a:off x="0" y="605177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398" name="Line"/>
                <p:cNvSpPr/>
                <p:nvPr/>
              </p:nvSpPr>
              <p:spPr>
                <a:xfrm>
                  <a:off x="0" y="249577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</p:grpSp>
        </p:grpSp>
        <p:grpSp>
          <p:nvGrpSpPr>
            <p:cNvPr id="408" name="Group"/>
            <p:cNvGrpSpPr/>
            <p:nvPr/>
          </p:nvGrpSpPr>
          <p:grpSpPr>
            <a:xfrm>
              <a:off x="2787284" y="2071520"/>
              <a:ext cx="1270001" cy="1270001"/>
              <a:chOff x="0" y="0"/>
              <a:chExt cx="1270000" cy="1270000"/>
            </a:xfrm>
          </p:grpSpPr>
          <p:sp>
            <p:nvSpPr>
              <p:cNvPr id="40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grpSp>
            <p:nvGrpSpPr>
              <p:cNvPr id="407" name="Group"/>
              <p:cNvGrpSpPr/>
              <p:nvPr/>
            </p:nvGrpSpPr>
            <p:grpSpPr>
              <a:xfrm>
                <a:off x="292078" y="187817"/>
                <a:ext cx="661766" cy="968643"/>
                <a:chOff x="0" y="-1"/>
                <a:chExt cx="661765" cy="9686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2" name="Equation"/>
                    <p:cNvSpPr txBox="1"/>
                    <p:nvPr/>
                  </p:nvSpPr>
                  <p:spPr>
                    <a:xfrm>
                      <a:off x="102192" y="583740"/>
                      <a:ext cx="559573" cy="38490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1219322"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335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𝐹𝑀</m:t>
                            </m:r>
                          </m:oMath>
                        </m:oMathPara>
                      </a14:m>
                      <a:endParaRPr sz="3335" dirty="0">
                        <a:solidFill>
                          <a:srgbClr val="41414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2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92" y="583740"/>
                      <a:ext cx="559573" cy="38490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3" name="Line"/>
                <p:cNvSpPr/>
                <p:nvPr/>
              </p:nvSpPr>
              <p:spPr>
                <a:xfrm flipV="1">
                  <a:off x="8400" y="-1"/>
                  <a:ext cx="1" cy="94124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404" name="Line"/>
                <p:cNvSpPr/>
                <p:nvPr/>
              </p:nvSpPr>
              <p:spPr>
                <a:xfrm flipV="1">
                  <a:off x="651915" y="0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405" name="Line"/>
                <p:cNvSpPr/>
                <p:nvPr/>
              </p:nvSpPr>
              <p:spPr>
                <a:xfrm>
                  <a:off x="0" y="93537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406" name="Line"/>
                <p:cNvSpPr/>
                <p:nvPr/>
              </p:nvSpPr>
              <p:spPr>
                <a:xfrm>
                  <a:off x="0" y="605177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</p:grpSp>
        </p:grpSp>
        <p:grpSp>
          <p:nvGrpSpPr>
            <p:cNvPr id="414" name="Group"/>
            <p:cNvGrpSpPr/>
            <p:nvPr/>
          </p:nvGrpSpPr>
          <p:grpSpPr>
            <a:xfrm>
              <a:off x="0" y="2071520"/>
              <a:ext cx="1270000" cy="1270001"/>
              <a:chOff x="0" y="0"/>
              <a:chExt cx="1270000" cy="1270000"/>
            </a:xfrm>
          </p:grpSpPr>
          <p:sp>
            <p:nvSpPr>
              <p:cNvPr id="40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67735" tIns="67735" rIns="67735" bIns="67735" numCol="1" anchor="ctr">
                <a:noAutofit/>
              </a:bodyPr>
              <a:lstStyle/>
              <a:p>
                <a:pPr>
                  <a:defRPr sz="3200" b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defRPr>
                </a:pPr>
                <a:endParaRPr sz="4267"/>
              </a:p>
            </p:txBody>
          </p:sp>
          <p:grpSp>
            <p:nvGrpSpPr>
              <p:cNvPr id="413" name="Group"/>
              <p:cNvGrpSpPr/>
              <p:nvPr/>
            </p:nvGrpSpPr>
            <p:grpSpPr>
              <a:xfrm>
                <a:off x="304611" y="187818"/>
                <a:ext cx="651918" cy="941244"/>
                <a:chOff x="0" y="0"/>
                <a:chExt cx="651916" cy="941242"/>
              </a:xfrm>
            </p:grpSpPr>
            <p:sp>
              <p:nvSpPr>
                <p:cNvPr id="410" name="Line"/>
                <p:cNvSpPr/>
                <p:nvPr/>
              </p:nvSpPr>
              <p:spPr>
                <a:xfrm flipV="1">
                  <a:off x="8399" y="-1"/>
                  <a:ext cx="1" cy="94124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411" name="Line"/>
                <p:cNvSpPr/>
                <p:nvPr/>
              </p:nvSpPr>
              <p:spPr>
                <a:xfrm flipV="1">
                  <a:off x="651915" y="0"/>
                  <a:ext cx="1" cy="94124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>
                  <a:off x="0" y="935376"/>
                  <a:ext cx="651917" cy="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</a:ln>
                <a:effectLst/>
              </p:spPr>
              <p:txBody>
                <a:bodyPr wrap="square" lIns="67735" tIns="67735" rIns="67735" bIns="67735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defRPr>
                  </a:pPr>
                  <a:endParaRPr sz="4267"/>
                </a:p>
              </p:txBody>
            </p:sp>
          </p:grpSp>
        </p:grpSp>
      </p:grpSp>
      <p:pic>
        <p:nvPicPr>
          <p:cNvPr id="416" name="Oval" descr="Oval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493769" y="4404923"/>
            <a:ext cx="1659521" cy="1223539"/>
          </a:xfrm>
          <a:prstGeom prst="rect">
            <a:avLst/>
          </a:prstGeom>
        </p:spPr>
      </p:pic>
      <p:pic>
        <p:nvPicPr>
          <p:cNvPr id="418" name="Oval" descr="Oval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257764" y="4459362"/>
            <a:ext cx="1659521" cy="1223539"/>
          </a:xfrm>
          <a:prstGeom prst="rect">
            <a:avLst/>
          </a:prstGeom>
        </p:spPr>
      </p:pic>
      <p:pic>
        <p:nvPicPr>
          <p:cNvPr id="420" name="Oval" descr="Oval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881279" y="4764827"/>
            <a:ext cx="1659520" cy="1223539"/>
          </a:xfrm>
          <a:prstGeom prst="rect">
            <a:avLst/>
          </a:prstGeom>
        </p:spPr>
      </p:pic>
      <p:pic>
        <p:nvPicPr>
          <p:cNvPr id="422" name="Oval" descr="Oval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832999" y="2324372"/>
            <a:ext cx="1659521" cy="1223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Equation"/>
              <p:cNvSpPr txBox="1"/>
              <p:nvPr/>
            </p:nvSpPr>
            <p:spPr>
              <a:xfrm>
                <a:off x="10267809" y="5100393"/>
                <a:ext cx="886460" cy="5539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1219322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pop</m:t>
                      </m:r>
                    </m:oMath>
                  </m:oMathPara>
                </a14:m>
                <a:endParaRPr sz="3600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4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809" y="5100393"/>
                <a:ext cx="88646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Push/pop do not denote meaning to the user"/>
          <p:cNvGrpSpPr/>
          <p:nvPr/>
        </p:nvGrpSpPr>
        <p:grpSpPr>
          <a:xfrm>
            <a:off x="3020585" y="7464561"/>
            <a:ext cx="11184546" cy="1049901"/>
            <a:chOff x="-1" y="0"/>
            <a:chExt cx="8388153" cy="787401"/>
          </a:xfrm>
        </p:grpSpPr>
        <p:sp>
          <p:nvSpPr>
            <p:cNvPr id="426" name="Push/pop do not denote meaning to the user"/>
            <p:cNvSpPr txBox="1"/>
            <p:nvPr/>
          </p:nvSpPr>
          <p:spPr>
            <a:xfrm>
              <a:off x="100932" y="96166"/>
              <a:ext cx="8186288" cy="595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sz="3200" b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267"/>
                <a:t>Push/pop do not denote meaning to the user</a:t>
              </a:r>
            </a:p>
          </p:txBody>
        </p:sp>
        <p:pic>
          <p:nvPicPr>
            <p:cNvPr id="425" name="Push/pop do not denote meaning to the user" descr="Push/pop do not denote meaning to the user"/>
            <p:cNvPicPr>
              <a:picLocks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-1" y="0"/>
              <a:ext cx="8388153" cy="787401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4FD5353-56A6-4AD2-9D7F-78860047228F}"/>
                  </a:ext>
                </a:extLst>
              </p:cNvPr>
              <p:cNvSpPr txBox="1"/>
              <p:nvPr/>
            </p:nvSpPr>
            <p:spPr>
              <a:xfrm>
                <a:off x="15232492" y="1570582"/>
                <a:ext cx="1211870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Result</a:t>
                </a:r>
              </a:p>
              <a:p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de-DE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𝑞</m:t>
                    </m:r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4FD5353-56A6-4AD2-9D7F-788600472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2492" y="1570582"/>
                <a:ext cx="1211870" cy="1087477"/>
              </a:xfrm>
              <a:prstGeom prst="rect">
                <a:avLst/>
              </a:prstGeom>
              <a:blipFill>
                <a:blip r:embed="rId23"/>
                <a:stretch>
                  <a:fillRect l="-16080" t="-6742" r="-16080" b="-174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4321B3E-9A3B-4B4B-AB18-8C5C9FC3562C}"/>
                  </a:ext>
                </a:extLst>
              </p:cNvPr>
              <p:cNvSpPr txBox="1"/>
              <p:nvPr/>
            </p:nvSpPr>
            <p:spPr>
              <a:xfrm>
                <a:off x="15089053" y="4118211"/>
                <a:ext cx="1211870" cy="1087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Result</a:t>
                </a:r>
              </a:p>
              <a:p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Helvetica Neue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4321B3E-9A3B-4B4B-AB18-8C5C9FC35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053" y="4118211"/>
                <a:ext cx="1211870" cy="1087477"/>
              </a:xfrm>
              <a:prstGeom prst="rect">
                <a:avLst/>
              </a:prstGeom>
              <a:blipFill>
                <a:blip r:embed="rId24"/>
                <a:stretch>
                  <a:fillRect l="-16080" t="-6742" r="-16080" b="-174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Slide Number">
            <a:extLst>
              <a:ext uri="{FF2B5EF4-FFF2-40B4-BE49-F238E27FC236}">
                <a16:creationId xmlns:a16="http://schemas.microsoft.com/office/drawing/2014/main" id="{2792775E-CF63-4316-9627-B43C3615B27C}"/>
              </a:ext>
            </a:extLst>
          </p:cNvPr>
          <p:cNvSpPr txBox="1">
            <a:spLocks/>
          </p:cNvSpPr>
          <p:nvPr/>
        </p:nvSpPr>
        <p:spPr>
          <a:xfrm>
            <a:off x="16212185" y="228399"/>
            <a:ext cx="410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4C4946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9" animBg="1" advAuto="0"/>
      <p:bldP spid="347" grpId="7" animBg="1" advAuto="0"/>
      <p:bldP spid="416" grpId="5" animBg="1" advAuto="0"/>
      <p:bldP spid="418" grpId="4" animBg="1" advAuto="0"/>
      <p:bldP spid="420" grpId="6" animBg="1" advAuto="0"/>
      <p:bldP spid="422" grpId="3" animBg="1" advAuto="0"/>
      <p:bldP spid="427" grpId="8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Microsoft Office PowerPoint</Application>
  <PresentationFormat>Benutzerdefiniert</PresentationFormat>
  <Paragraphs>362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3" baseType="lpstr">
      <vt:lpstr>Bahnschrift Light</vt:lpstr>
      <vt:lpstr>Bauhaus 93</vt:lpstr>
      <vt:lpstr>Cambria Math</vt:lpstr>
      <vt:lpstr>Gill Sans</vt:lpstr>
      <vt:lpstr>Helvetica Light</vt:lpstr>
      <vt:lpstr>Helvetica Neue</vt:lpstr>
      <vt:lpstr>Helvetica Neue Light</vt:lpstr>
      <vt:lpstr>Helvetica Neue Medium</vt:lpstr>
      <vt:lpstr>Lato Light</vt:lpstr>
      <vt:lpstr>Palatino</vt:lpstr>
      <vt:lpstr>Verdana</vt:lpstr>
      <vt:lpstr>Zapf Dingbats</vt:lpstr>
      <vt:lpstr>White</vt:lpstr>
      <vt:lpstr>Variational Satisfiability Solving</vt:lpstr>
      <vt:lpstr>Impact</vt:lpstr>
      <vt:lpstr>Impact</vt:lpstr>
      <vt:lpstr>Impact</vt:lpstr>
      <vt:lpstr>Impact</vt:lpstr>
      <vt:lpstr>Background</vt:lpstr>
      <vt:lpstr>Problem</vt:lpstr>
      <vt:lpstr>Background</vt:lpstr>
      <vt:lpstr>Problem</vt:lpstr>
      <vt:lpstr>The Goal</vt:lpstr>
      <vt:lpstr>The Goal</vt:lpstr>
      <vt:lpstr>The Goal</vt:lpstr>
      <vt:lpstr>Contribution 1  </vt:lpstr>
      <vt:lpstr>Contribution 1  </vt:lpstr>
      <vt:lpstr>Contribution 2 </vt:lpstr>
      <vt:lpstr>Contribution 2 </vt:lpstr>
      <vt:lpstr>Contribution 2 </vt:lpstr>
      <vt:lpstr>VSAT</vt:lpstr>
      <vt:lpstr>Thesis</vt:lpstr>
      <vt:lpstr>Contribution 4</vt:lpstr>
      <vt:lpstr>Contribution 4</vt:lpstr>
      <vt:lpstr>Contribution 4</vt:lpstr>
      <vt:lpstr>Variational Satisfiability Solving – Efficiently Solving Lots of Related SAT Problems</vt:lpstr>
      <vt:lpstr>Variational Satisfiability Solving</vt:lpstr>
      <vt:lpstr>Backup</vt:lpstr>
      <vt:lpstr>VSAT</vt:lpstr>
      <vt:lpstr>VSAT</vt:lpstr>
      <vt:lpstr>VSAT</vt:lpstr>
      <vt:lpstr>Contribution 4</vt:lpstr>
      <vt:lpstr>Contribution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Satisfiability Solving</dc:title>
  <dc:creator>Paul Bittner</dc:creator>
  <cp:lastModifiedBy>Paul Bittner</cp:lastModifiedBy>
  <cp:revision>30</cp:revision>
  <dcterms:modified xsi:type="dcterms:W3CDTF">2025-02-03T13:59:13Z</dcterms:modified>
</cp:coreProperties>
</file>